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</p:sldIdLst>
  <p:sldSz cx="7556500" cy="10693400"/>
  <p:notesSz cx="7556500" cy="106934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www.roskazna.gov.ru/" TargetMode="External"/><Relationship Id="rId3" Type="http://schemas.openxmlformats.org/officeDocument/2006/relationships/hyperlink" Target="https://roskazna.gov.ru/konkurs_eskizov/" TargetMode="External"/><Relationship Id="rId4" Type="http://schemas.openxmlformats.org/officeDocument/2006/relationships/hyperlink" Target="mailto:konkursfk@roskazna.ru" TargetMode="External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mailto:nemironova@roskazna.ru" TargetMode="External"/><Relationship Id="rId3" Type="http://schemas.openxmlformats.org/officeDocument/2006/relationships/hyperlink" Target="mailto:GrigoranEV@roskazna.ru" TargetMode="Externa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2169922" y="1275333"/>
            <a:ext cx="3762375" cy="6483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988060">
              <a:lnSpc>
                <a:spcPts val="1645"/>
              </a:lnSpc>
              <a:spcBef>
                <a:spcPts val="100"/>
              </a:spcBef>
            </a:pPr>
            <a:r>
              <a:rPr dirty="0" sz="1400" b="1">
                <a:latin typeface="Times New Roman"/>
                <a:cs typeface="Times New Roman"/>
              </a:rPr>
              <a:t>Выписка</a:t>
            </a:r>
            <a:r>
              <a:rPr dirty="0" sz="1400" spc="-40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из</a:t>
            </a:r>
            <a:r>
              <a:rPr dirty="0" sz="1400" spc="-45" b="1">
                <a:latin typeface="Times New Roman"/>
                <a:cs typeface="Times New Roman"/>
              </a:rPr>
              <a:t> </a:t>
            </a:r>
            <a:r>
              <a:rPr dirty="0" sz="1400" spc="-10" b="1">
                <a:latin typeface="Times New Roman"/>
                <a:cs typeface="Times New Roman"/>
              </a:rPr>
              <a:t>Положения</a:t>
            </a:r>
            <a:endParaRPr sz="1400">
              <a:latin typeface="Times New Roman"/>
              <a:cs typeface="Times New Roman"/>
            </a:endParaRPr>
          </a:p>
          <a:p>
            <a:pPr marL="297180" marR="5080" indent="-285115">
              <a:lnSpc>
                <a:spcPts val="1610"/>
              </a:lnSpc>
              <a:spcBef>
                <a:spcPts val="80"/>
              </a:spcBef>
            </a:pPr>
            <a:r>
              <a:rPr dirty="0" sz="1400" b="1">
                <a:latin typeface="Times New Roman"/>
                <a:cs typeface="Times New Roman"/>
              </a:rPr>
              <a:t>о</a:t>
            </a:r>
            <a:r>
              <a:rPr dirty="0" sz="1400" spc="-20" b="1">
                <a:latin typeface="Times New Roman"/>
                <a:cs typeface="Times New Roman"/>
              </a:rPr>
              <a:t> </a:t>
            </a:r>
            <a:r>
              <a:rPr dirty="0" sz="1400" spc="-10" b="1">
                <a:latin typeface="Times New Roman"/>
                <a:cs typeface="Times New Roman"/>
              </a:rPr>
              <a:t>Всероссийском</a:t>
            </a:r>
            <a:r>
              <a:rPr dirty="0" sz="1400" spc="-15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конкурсе</a:t>
            </a:r>
            <a:r>
              <a:rPr dirty="0" sz="1400" spc="-25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эскизов</a:t>
            </a:r>
            <a:r>
              <a:rPr dirty="0" sz="1400" spc="-20" b="1">
                <a:latin typeface="Times New Roman"/>
                <a:cs typeface="Times New Roman"/>
              </a:rPr>
              <a:t> </a:t>
            </a:r>
            <a:r>
              <a:rPr dirty="0" sz="1400" spc="-10" b="1">
                <a:latin typeface="Times New Roman"/>
                <a:cs typeface="Times New Roman"/>
              </a:rPr>
              <a:t>памятника </a:t>
            </a:r>
            <a:r>
              <a:rPr dirty="0" sz="1400" b="1">
                <a:latin typeface="Times New Roman"/>
                <a:cs typeface="Times New Roman"/>
              </a:rPr>
              <a:t>героям</a:t>
            </a:r>
            <a:r>
              <a:rPr dirty="0" sz="1400" spc="-25" b="1">
                <a:latin typeface="Times New Roman"/>
                <a:cs typeface="Times New Roman"/>
              </a:rPr>
              <a:t> </a:t>
            </a:r>
            <a:r>
              <a:rPr dirty="0" sz="1400" spc="-10" b="1">
                <a:latin typeface="Times New Roman"/>
                <a:cs typeface="Times New Roman"/>
              </a:rPr>
              <a:t>специальной</a:t>
            </a:r>
            <a:r>
              <a:rPr dirty="0" sz="1400" spc="-30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военной</a:t>
            </a:r>
            <a:r>
              <a:rPr dirty="0" sz="1400" spc="-30" b="1">
                <a:latin typeface="Times New Roman"/>
                <a:cs typeface="Times New Roman"/>
              </a:rPr>
              <a:t> </a:t>
            </a:r>
            <a:r>
              <a:rPr dirty="0" sz="1400" spc="-10" b="1">
                <a:latin typeface="Times New Roman"/>
                <a:cs typeface="Times New Roman"/>
              </a:rPr>
              <a:t>операции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068120" y="2429611"/>
            <a:ext cx="5968365" cy="6198870"/>
          </a:xfrm>
          <a:prstGeom prst="rect">
            <a:avLst/>
          </a:prstGeom>
        </p:spPr>
        <p:txBody>
          <a:bodyPr wrap="square" lIns="0" tIns="27939" rIns="0" bIns="0" rtlCol="0" vert="horz">
            <a:spAutoFit/>
          </a:bodyPr>
          <a:lstStyle/>
          <a:p>
            <a:pPr algn="just" marL="697230" indent="-227965">
              <a:lnSpc>
                <a:spcPct val="100000"/>
              </a:lnSpc>
              <a:spcBef>
                <a:spcPts val="219"/>
              </a:spcBef>
              <a:buAutoNum type="arabicPeriod"/>
              <a:tabLst>
                <a:tab pos="697230" algn="l"/>
              </a:tabLst>
            </a:pPr>
            <a:r>
              <a:rPr dirty="0" sz="1400">
                <a:latin typeface="Times New Roman"/>
                <a:cs typeface="Times New Roman"/>
              </a:rPr>
              <a:t>Организаторы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Конкурса</a:t>
            </a:r>
            <a:endParaRPr sz="1400">
              <a:latin typeface="Times New Roman"/>
              <a:cs typeface="Times New Roman"/>
            </a:endParaRPr>
          </a:p>
          <a:p>
            <a:pPr algn="just" lvl="1" marL="12700" marR="5080" indent="897255">
              <a:lnSpc>
                <a:spcPct val="107200"/>
              </a:lnSpc>
              <a:buAutoNum type="arabicPeriod"/>
              <a:tabLst>
                <a:tab pos="909955" algn="l"/>
              </a:tabLst>
            </a:pPr>
            <a:r>
              <a:rPr dirty="0" sz="1400">
                <a:latin typeface="Times New Roman"/>
                <a:cs typeface="Times New Roman"/>
              </a:rPr>
              <a:t>Организаторами</a:t>
            </a:r>
            <a:r>
              <a:rPr dirty="0" sz="1400" spc="225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Конкурса</a:t>
            </a:r>
            <a:r>
              <a:rPr dirty="0" sz="1400" spc="235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являются</a:t>
            </a:r>
            <a:r>
              <a:rPr dirty="0" sz="1400" spc="229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Государственный</a:t>
            </a:r>
            <a:r>
              <a:rPr dirty="0" sz="1400" spc="229">
                <a:latin typeface="Times New Roman"/>
                <a:cs typeface="Times New Roman"/>
              </a:rPr>
              <a:t>  </a:t>
            </a:r>
            <a:r>
              <a:rPr dirty="0" sz="1400" spc="-20">
                <a:latin typeface="Times New Roman"/>
                <a:cs typeface="Times New Roman"/>
              </a:rPr>
              <a:t>фонд </a:t>
            </a:r>
            <a:r>
              <a:rPr dirty="0" sz="1400">
                <a:latin typeface="Times New Roman"/>
                <a:cs typeface="Times New Roman"/>
              </a:rPr>
              <a:t>поддержки</a:t>
            </a:r>
            <a:r>
              <a:rPr dirty="0" sz="1400" spc="400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участников</a:t>
            </a:r>
            <a:r>
              <a:rPr dirty="0" sz="1400" spc="400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специальной</a:t>
            </a:r>
            <a:r>
              <a:rPr dirty="0" sz="1400" spc="400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военной</a:t>
            </a:r>
            <a:r>
              <a:rPr dirty="0" sz="1400" spc="405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операции</a:t>
            </a:r>
            <a:r>
              <a:rPr dirty="0" sz="1400" spc="400">
                <a:latin typeface="Times New Roman"/>
                <a:cs typeface="Times New Roman"/>
              </a:rPr>
              <a:t>  </a:t>
            </a:r>
            <a:r>
              <a:rPr dirty="0" sz="1400" spc="-10">
                <a:latin typeface="Times New Roman"/>
                <a:cs typeface="Times New Roman"/>
              </a:rPr>
              <a:t>«Защитники </a:t>
            </a:r>
            <a:r>
              <a:rPr dirty="0" sz="1400">
                <a:latin typeface="Times New Roman"/>
                <a:cs typeface="Times New Roman"/>
              </a:rPr>
              <a:t>Отечества»</a:t>
            </a:r>
            <a:r>
              <a:rPr dirty="0" sz="1400" spc="1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и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АОЧУ</a:t>
            </a:r>
            <a:r>
              <a:rPr dirty="0" sz="1400" spc="11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ВО</a:t>
            </a:r>
            <a:r>
              <a:rPr dirty="0" sz="1400" spc="1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«Московский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финансово-</a:t>
            </a:r>
            <a:r>
              <a:rPr dirty="0" sz="1400">
                <a:latin typeface="Times New Roman"/>
                <a:cs typeface="Times New Roman"/>
              </a:rPr>
              <a:t>юридический</a:t>
            </a:r>
            <a:r>
              <a:rPr dirty="0" sz="1400" spc="114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университет </a:t>
            </a:r>
            <a:r>
              <a:rPr dirty="0" sz="1400">
                <a:latin typeface="Times New Roman"/>
                <a:cs typeface="Times New Roman"/>
              </a:rPr>
              <a:t>МФЮА»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в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сотрудничестве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с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Министерством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науки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и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высшего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образования Российской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Федерации,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Министерством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просвещения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Российской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Федерации, </a:t>
            </a:r>
            <a:r>
              <a:rPr dirty="0" sz="1400">
                <a:latin typeface="Times New Roman"/>
                <a:cs typeface="Times New Roman"/>
              </a:rPr>
              <a:t>Федеральной</a:t>
            </a:r>
            <a:r>
              <a:rPr dirty="0" sz="1400" spc="395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службой</a:t>
            </a:r>
            <a:r>
              <a:rPr dirty="0" sz="1400" spc="400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по</a:t>
            </a:r>
            <a:r>
              <a:rPr dirty="0" sz="1400" spc="400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финансовому</a:t>
            </a:r>
            <a:r>
              <a:rPr dirty="0" sz="1400" spc="390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мониторингу,</a:t>
            </a:r>
            <a:r>
              <a:rPr dirty="0" sz="1400" spc="405">
                <a:latin typeface="Times New Roman"/>
                <a:cs typeface="Times New Roman"/>
              </a:rPr>
              <a:t>  </a:t>
            </a:r>
            <a:r>
              <a:rPr dirty="0" sz="1400" spc="-10">
                <a:latin typeface="Times New Roman"/>
                <a:cs typeface="Times New Roman"/>
              </a:rPr>
              <a:t>Федеральным </a:t>
            </a:r>
            <a:r>
              <a:rPr dirty="0" sz="1400">
                <a:latin typeface="Times New Roman"/>
                <a:cs typeface="Times New Roman"/>
              </a:rPr>
              <a:t>казначейством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(далее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–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Организаторы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и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Соорганизаторы).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5"/>
              </a:spcBef>
            </a:pPr>
            <a:endParaRPr sz="1400">
              <a:latin typeface="Times New Roman"/>
              <a:cs typeface="Times New Roman"/>
            </a:endParaRPr>
          </a:p>
          <a:p>
            <a:pPr algn="just" marL="697230" indent="-227965">
              <a:lnSpc>
                <a:spcPct val="100000"/>
              </a:lnSpc>
              <a:buAutoNum type="arabicPeriod" startAt="2"/>
              <a:tabLst>
                <a:tab pos="697230" algn="l"/>
              </a:tabLst>
            </a:pPr>
            <a:r>
              <a:rPr dirty="0" sz="1400">
                <a:latin typeface="Times New Roman"/>
                <a:cs typeface="Times New Roman"/>
              </a:rPr>
              <a:t>Цели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Конкурса</a:t>
            </a:r>
            <a:endParaRPr sz="1400">
              <a:latin typeface="Times New Roman"/>
              <a:cs typeface="Times New Roman"/>
            </a:endParaRPr>
          </a:p>
          <a:p>
            <a:pPr algn="just" lvl="1" marL="909955" indent="-448309">
              <a:lnSpc>
                <a:spcPct val="100000"/>
              </a:lnSpc>
              <a:spcBef>
                <a:spcPts val="120"/>
              </a:spcBef>
              <a:buAutoNum type="arabicPeriod"/>
              <a:tabLst>
                <a:tab pos="909955" algn="l"/>
              </a:tabLst>
            </a:pPr>
            <a:r>
              <a:rPr dirty="0" sz="1400">
                <a:latin typeface="Times New Roman"/>
                <a:cs typeface="Times New Roman"/>
              </a:rPr>
              <a:t>Целями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Конкурса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являются:</a:t>
            </a:r>
            <a:endParaRPr sz="1400">
              <a:latin typeface="Times New Roman"/>
              <a:cs typeface="Times New Roman"/>
            </a:endParaRPr>
          </a:p>
          <a:p>
            <a:pPr algn="just" lvl="2" marL="12700" marR="5080" indent="567055">
              <a:lnSpc>
                <a:spcPct val="107100"/>
              </a:lnSpc>
              <a:spcBef>
                <a:spcPts val="5"/>
              </a:spcBef>
              <a:buChar char="-"/>
              <a:tabLst>
                <a:tab pos="579755" algn="l"/>
              </a:tabLst>
            </a:pPr>
            <a:r>
              <a:rPr dirty="0" sz="1400">
                <a:latin typeface="Times New Roman"/>
                <a:cs typeface="Times New Roman"/>
              </a:rPr>
              <a:t>определение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лучшего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эскиза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памятника</a:t>
            </a:r>
            <a:r>
              <a:rPr dirty="0" sz="1400" spc="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героям</a:t>
            </a:r>
            <a:r>
              <a:rPr dirty="0" sz="1400" spc="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специальной</a:t>
            </a:r>
            <a:r>
              <a:rPr dirty="0" sz="1400" spc="6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военной операции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(далее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–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Эскиз</a:t>
            </a:r>
            <a:r>
              <a:rPr dirty="0" sz="1400" spc="-6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памятника)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в</a:t>
            </a:r>
            <a:r>
              <a:rPr dirty="0" sz="1400" spc="-7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соответствии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с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настоящим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Положением.</a:t>
            </a:r>
            <a:endParaRPr sz="1400">
              <a:latin typeface="Times New Roman"/>
              <a:cs typeface="Times New Roman"/>
            </a:endParaRPr>
          </a:p>
          <a:p>
            <a:pPr algn="just" lvl="2" marL="12700" marR="11430" indent="690880">
              <a:lnSpc>
                <a:spcPts val="1800"/>
              </a:lnSpc>
              <a:spcBef>
                <a:spcPts val="80"/>
              </a:spcBef>
              <a:buChar char="-"/>
              <a:tabLst>
                <a:tab pos="703580" algn="l"/>
              </a:tabLst>
            </a:pPr>
            <a:r>
              <a:rPr dirty="0" sz="1400">
                <a:latin typeface="Times New Roman"/>
                <a:cs typeface="Times New Roman"/>
              </a:rPr>
              <a:t>патриотическое</a:t>
            </a:r>
            <a:r>
              <a:rPr dirty="0" sz="1400" spc="335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воспитание,</a:t>
            </a:r>
            <a:r>
              <a:rPr dirty="0" sz="1400" spc="340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сохранение</a:t>
            </a:r>
            <a:r>
              <a:rPr dirty="0" sz="1400" spc="345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памяти</a:t>
            </a:r>
            <a:r>
              <a:rPr dirty="0" sz="1400" spc="335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о</a:t>
            </a:r>
            <a:r>
              <a:rPr dirty="0" sz="1400" spc="345">
                <a:latin typeface="Times New Roman"/>
                <a:cs typeface="Times New Roman"/>
              </a:rPr>
              <a:t>  </a:t>
            </a:r>
            <a:r>
              <a:rPr dirty="0" sz="1400" spc="-10">
                <a:latin typeface="Times New Roman"/>
                <a:cs typeface="Times New Roman"/>
              </a:rPr>
              <a:t>событиях </a:t>
            </a:r>
            <a:r>
              <a:rPr dirty="0" sz="1400">
                <a:latin typeface="Times New Roman"/>
                <a:cs typeface="Times New Roman"/>
              </a:rPr>
              <a:t>и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участниках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специальной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военной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операции;</a:t>
            </a:r>
            <a:endParaRPr sz="1400">
              <a:latin typeface="Times New Roman"/>
              <a:cs typeface="Times New Roman"/>
            </a:endParaRPr>
          </a:p>
          <a:p>
            <a:pPr algn="just" lvl="2" marL="12700" marR="10160" indent="619125">
              <a:lnSpc>
                <a:spcPts val="1800"/>
              </a:lnSpc>
              <a:buChar char="-"/>
              <a:tabLst>
                <a:tab pos="631825" algn="l"/>
              </a:tabLst>
            </a:pPr>
            <a:r>
              <a:rPr dirty="0" sz="1400">
                <a:latin typeface="Times New Roman"/>
                <a:cs typeface="Times New Roman"/>
              </a:rPr>
              <a:t>создание</a:t>
            </a:r>
            <a:r>
              <a:rPr dirty="0" sz="1400" spc="4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условий</a:t>
            </a:r>
            <a:r>
              <a:rPr dirty="0" sz="1400" spc="4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для</a:t>
            </a:r>
            <a:r>
              <a:rPr dirty="0" sz="1400" spc="48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сохранения</a:t>
            </a:r>
            <a:r>
              <a:rPr dirty="0" sz="1400" spc="4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духовной</a:t>
            </a:r>
            <a:r>
              <a:rPr dirty="0" sz="1400" spc="4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основы</a:t>
            </a:r>
            <a:r>
              <a:rPr dirty="0" sz="1400" spc="47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российского </a:t>
            </a:r>
            <a:r>
              <a:rPr dirty="0" sz="1400">
                <a:latin typeface="Times New Roman"/>
                <a:cs typeface="Times New Roman"/>
              </a:rPr>
              <a:t>общества,</a:t>
            </a:r>
            <a:r>
              <a:rPr dirty="0" sz="1400" spc="290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преемственности</a:t>
            </a:r>
            <a:r>
              <a:rPr dirty="0" sz="1400" spc="295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поколений,</a:t>
            </a:r>
            <a:r>
              <a:rPr dirty="0" sz="1400" spc="295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воинской</a:t>
            </a:r>
            <a:r>
              <a:rPr dirty="0" sz="1400" spc="295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доблести</a:t>
            </a:r>
            <a:r>
              <a:rPr dirty="0" sz="1400" spc="290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и</a:t>
            </a:r>
            <a:r>
              <a:rPr dirty="0" sz="1400" spc="295">
                <a:latin typeface="Times New Roman"/>
                <a:cs typeface="Times New Roman"/>
              </a:rPr>
              <a:t>  </a:t>
            </a:r>
            <a:r>
              <a:rPr dirty="0" sz="1400" spc="-10">
                <a:latin typeface="Times New Roman"/>
                <a:cs typeface="Times New Roman"/>
              </a:rPr>
              <a:t>славы, </a:t>
            </a:r>
            <a:r>
              <a:rPr dirty="0" sz="1400">
                <a:latin typeface="Times New Roman"/>
                <a:cs typeface="Times New Roman"/>
              </a:rPr>
              <a:t>воспитания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чувства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патриотизма;</a:t>
            </a:r>
            <a:endParaRPr sz="1400">
              <a:latin typeface="Times New Roman"/>
              <a:cs typeface="Times New Roman"/>
            </a:endParaRPr>
          </a:p>
          <a:p>
            <a:pPr algn="just" lvl="2" marL="12700" marR="12700" indent="597535">
              <a:lnSpc>
                <a:spcPts val="1800"/>
              </a:lnSpc>
              <a:buChar char="-"/>
              <a:tabLst>
                <a:tab pos="610235" algn="l"/>
              </a:tabLst>
            </a:pPr>
            <a:r>
              <a:rPr dirty="0" sz="1400">
                <a:latin typeface="Times New Roman"/>
                <a:cs typeface="Times New Roman"/>
              </a:rPr>
              <a:t>поддержание</a:t>
            </a:r>
            <a:r>
              <a:rPr dirty="0" sz="1400" spc="3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и</a:t>
            </a:r>
            <a:r>
              <a:rPr dirty="0" sz="1400" spc="3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развитие</a:t>
            </a:r>
            <a:r>
              <a:rPr dirty="0" sz="1400" spc="3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культурных</a:t>
            </a:r>
            <a:r>
              <a:rPr dirty="0" sz="1400" spc="3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традиций</a:t>
            </a:r>
            <a:r>
              <a:rPr dirty="0" sz="1400" spc="3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и</a:t>
            </a:r>
            <a:r>
              <a:rPr dirty="0" sz="1400" spc="31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художественного </a:t>
            </a:r>
            <a:r>
              <a:rPr dirty="0" sz="1400">
                <a:latin typeface="Times New Roman"/>
                <a:cs typeface="Times New Roman"/>
              </a:rPr>
              <a:t>творчества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в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сфере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монументального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искусства;</a:t>
            </a:r>
            <a:endParaRPr sz="1400">
              <a:latin typeface="Times New Roman"/>
              <a:cs typeface="Times New Roman"/>
            </a:endParaRPr>
          </a:p>
          <a:p>
            <a:pPr algn="just" lvl="2" marL="12700" marR="5080" indent="643255">
              <a:lnSpc>
                <a:spcPts val="1800"/>
              </a:lnSpc>
              <a:buChar char="-"/>
              <a:tabLst>
                <a:tab pos="655955" algn="l"/>
              </a:tabLst>
            </a:pPr>
            <a:r>
              <a:rPr dirty="0" sz="1400">
                <a:latin typeface="Times New Roman"/>
                <a:cs typeface="Times New Roman"/>
              </a:rPr>
              <a:t>предоставление</a:t>
            </a:r>
            <a:r>
              <a:rPr dirty="0" sz="1400" spc="145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гражданам</a:t>
            </a:r>
            <a:r>
              <a:rPr dirty="0" sz="1400" spc="145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Российской</a:t>
            </a:r>
            <a:r>
              <a:rPr dirty="0" sz="1400" spc="145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Федерации</a:t>
            </a:r>
            <a:r>
              <a:rPr dirty="0" sz="1400" spc="150">
                <a:latin typeface="Times New Roman"/>
                <a:cs typeface="Times New Roman"/>
              </a:rPr>
              <a:t>  </a:t>
            </a:r>
            <a:r>
              <a:rPr dirty="0" sz="1400" spc="-10">
                <a:latin typeface="Times New Roman"/>
                <a:cs typeface="Times New Roman"/>
              </a:rPr>
              <a:t>возможности </a:t>
            </a:r>
            <a:r>
              <a:rPr dirty="0" sz="1400">
                <a:latin typeface="Times New Roman"/>
                <a:cs typeface="Times New Roman"/>
              </a:rPr>
              <a:t>участия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в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процессе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создания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Памятника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бойцам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–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участникам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специальной </a:t>
            </a:r>
            <a:r>
              <a:rPr dirty="0" sz="1400">
                <a:latin typeface="Times New Roman"/>
                <a:cs typeface="Times New Roman"/>
              </a:rPr>
              <a:t>военной</a:t>
            </a:r>
            <a:r>
              <a:rPr dirty="0" sz="1400" spc="2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операции,</a:t>
            </a:r>
            <a:r>
              <a:rPr dirty="0" sz="1400" spc="2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путем</a:t>
            </a:r>
            <a:r>
              <a:rPr dirty="0" sz="1400" spc="2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открытого</a:t>
            </a:r>
            <a:r>
              <a:rPr dirty="0" sz="1400" spc="2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и</a:t>
            </a:r>
            <a:r>
              <a:rPr dirty="0" sz="1400" spc="2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публичного</a:t>
            </a:r>
            <a:r>
              <a:rPr dirty="0" sz="1400" spc="2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предложения</a:t>
            </a:r>
            <a:r>
              <a:rPr dirty="0" sz="1400" spc="28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обществу </a:t>
            </a:r>
            <a:r>
              <a:rPr dirty="0" sz="1400">
                <a:latin typeface="Times New Roman"/>
                <a:cs typeface="Times New Roman"/>
              </a:rPr>
              <a:t>своей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работы.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20"/>
              </a:spcBef>
            </a:pPr>
            <a:endParaRPr sz="1400">
              <a:latin typeface="Times New Roman"/>
              <a:cs typeface="Times New Roman"/>
            </a:endParaRPr>
          </a:p>
          <a:p>
            <a:pPr algn="just" marL="469265">
              <a:lnSpc>
                <a:spcPct val="100000"/>
              </a:lnSpc>
              <a:spcBef>
                <a:spcPts val="5"/>
              </a:spcBef>
            </a:pPr>
            <a:r>
              <a:rPr dirty="0" sz="1400">
                <a:latin typeface="Times New Roman"/>
                <a:cs typeface="Times New Roman"/>
              </a:rPr>
              <a:t>3.</a:t>
            </a:r>
            <a:r>
              <a:rPr dirty="0" sz="1400" spc="3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Условия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участия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в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Конкурсе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068120" y="8602827"/>
            <a:ext cx="1043940" cy="711200"/>
          </a:xfrm>
          <a:prstGeom prst="rect">
            <a:avLst/>
          </a:prstGeom>
        </p:spPr>
        <p:txBody>
          <a:bodyPr wrap="square" lIns="0" tIns="27939" rIns="0" bIns="0" rtlCol="0" vert="horz">
            <a:spAutoFit/>
          </a:bodyPr>
          <a:lstStyle/>
          <a:p>
            <a:pPr marL="461645">
              <a:lnSpc>
                <a:spcPct val="100000"/>
              </a:lnSpc>
              <a:spcBef>
                <a:spcPts val="219"/>
              </a:spcBef>
              <a:tabLst>
                <a:tab pos="911225" algn="l"/>
              </a:tabLst>
            </a:pPr>
            <a:r>
              <a:rPr dirty="0" sz="1400" spc="-20">
                <a:latin typeface="Times New Roman"/>
                <a:cs typeface="Times New Roman"/>
              </a:rPr>
              <a:t>3.1.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-50">
                <a:latin typeface="Times New Roman"/>
                <a:cs typeface="Times New Roman"/>
              </a:rPr>
              <a:t>В</a:t>
            </a:r>
            <a:endParaRPr sz="1400">
              <a:latin typeface="Times New Roman"/>
              <a:cs typeface="Times New Roman"/>
            </a:endParaRPr>
          </a:p>
          <a:p>
            <a:pPr marL="12700" marR="8255">
              <a:lnSpc>
                <a:spcPct val="107100"/>
              </a:lnSpc>
            </a:pPr>
            <a:r>
              <a:rPr dirty="0" sz="1400" spc="-10">
                <a:latin typeface="Times New Roman"/>
                <a:cs typeface="Times New Roman"/>
              </a:rPr>
              <a:t>архитекторы, специальной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2168398" y="8602827"/>
            <a:ext cx="2919095" cy="711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 indent="59055">
              <a:lnSpc>
                <a:spcPct val="1071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Конкурсе</a:t>
            </a:r>
            <a:r>
              <a:rPr dirty="0" sz="1400" spc="190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могут</a:t>
            </a:r>
            <a:r>
              <a:rPr dirty="0" sz="1400" spc="185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принять</a:t>
            </a:r>
            <a:r>
              <a:rPr dirty="0" sz="1400" spc="190">
                <a:latin typeface="Times New Roman"/>
                <a:cs typeface="Times New Roman"/>
              </a:rPr>
              <a:t>  </a:t>
            </a:r>
            <a:r>
              <a:rPr dirty="0" sz="1400" spc="-10">
                <a:latin typeface="Times New Roman"/>
                <a:cs typeface="Times New Roman"/>
              </a:rPr>
              <a:t>участие </a:t>
            </a:r>
            <a:r>
              <a:rPr dirty="0" sz="1400">
                <a:latin typeface="Times New Roman"/>
                <a:cs typeface="Times New Roman"/>
              </a:rPr>
              <a:t>так</a:t>
            </a:r>
            <a:r>
              <a:rPr dirty="0" sz="1400" spc="90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и</a:t>
            </a:r>
            <a:r>
              <a:rPr dirty="0" sz="1400" spc="95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все</a:t>
            </a:r>
            <a:r>
              <a:rPr dirty="0" sz="1400" spc="95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заинтересованные</a:t>
            </a:r>
            <a:r>
              <a:rPr dirty="0" sz="1400" spc="95">
                <a:latin typeface="Times New Roman"/>
                <a:cs typeface="Times New Roman"/>
              </a:rPr>
              <a:t>  </a:t>
            </a:r>
            <a:r>
              <a:rPr dirty="0" sz="1400" spc="-20">
                <a:latin typeface="Times New Roman"/>
                <a:cs typeface="Times New Roman"/>
              </a:rPr>
              <a:t>лица, </a:t>
            </a:r>
            <a:r>
              <a:rPr dirty="0" sz="1400">
                <a:latin typeface="Times New Roman"/>
                <a:cs typeface="Times New Roman"/>
              </a:rPr>
              <a:t>военной</a:t>
            </a:r>
            <a:r>
              <a:rPr dirty="0" sz="1400" spc="135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операции,</a:t>
            </a:r>
            <a:r>
              <a:rPr dirty="0" sz="1400" spc="140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145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также</a:t>
            </a:r>
            <a:r>
              <a:rPr dirty="0" sz="1400" spc="140">
                <a:latin typeface="Times New Roman"/>
                <a:cs typeface="Times New Roman"/>
              </a:rPr>
              <a:t>  </a:t>
            </a:r>
            <a:r>
              <a:rPr dirty="0" sz="1400" spc="-20">
                <a:latin typeface="Times New Roman"/>
                <a:cs typeface="Times New Roman"/>
              </a:rPr>
              <a:t>члены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5153981" y="8602827"/>
            <a:ext cx="1883410" cy="711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 indent="13970">
              <a:lnSpc>
                <a:spcPct val="1071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как</a:t>
            </a:r>
            <a:r>
              <a:rPr dirty="0" sz="1400" spc="204">
                <a:latin typeface="Times New Roman"/>
                <a:cs typeface="Times New Roman"/>
              </a:rPr>
              <a:t>  </a:t>
            </a:r>
            <a:r>
              <a:rPr dirty="0" sz="1400" spc="-10">
                <a:latin typeface="Times New Roman"/>
                <a:cs typeface="Times New Roman"/>
              </a:rPr>
              <a:t>профессиональные </a:t>
            </a:r>
            <a:r>
              <a:rPr dirty="0" sz="1400">
                <a:latin typeface="Times New Roman"/>
                <a:cs typeface="Times New Roman"/>
              </a:rPr>
              <a:t>в</a:t>
            </a:r>
            <a:r>
              <a:rPr dirty="0" sz="1400" spc="100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том</a:t>
            </a:r>
            <a:r>
              <a:rPr dirty="0" sz="1400" spc="110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числе</a:t>
            </a:r>
            <a:r>
              <a:rPr dirty="0" sz="1400" spc="105">
                <a:latin typeface="Times New Roman"/>
                <a:cs typeface="Times New Roman"/>
              </a:rPr>
              <a:t>  </a:t>
            </a:r>
            <a:r>
              <a:rPr dirty="0" sz="1400" spc="-10">
                <a:latin typeface="Times New Roman"/>
                <a:cs typeface="Times New Roman"/>
              </a:rPr>
              <a:t>ветераны </a:t>
            </a:r>
            <a:r>
              <a:rPr dirty="0" sz="1400">
                <a:latin typeface="Times New Roman"/>
                <a:cs typeface="Times New Roman"/>
              </a:rPr>
              <a:t>их</a:t>
            </a:r>
            <a:r>
              <a:rPr dirty="0" sz="1400" spc="145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семей.</a:t>
            </a:r>
            <a:r>
              <a:rPr dirty="0" sz="1400" spc="145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К</a:t>
            </a:r>
            <a:r>
              <a:rPr dirty="0" sz="1400" spc="145">
                <a:latin typeface="Times New Roman"/>
                <a:cs typeface="Times New Roman"/>
              </a:rPr>
              <a:t>  </a:t>
            </a:r>
            <a:r>
              <a:rPr dirty="0" sz="1400" spc="-10">
                <a:latin typeface="Times New Roman"/>
                <a:cs typeface="Times New Roman"/>
              </a:rPr>
              <a:t>участию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068120" y="9303207"/>
            <a:ext cx="596900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в</a:t>
            </a:r>
            <a:r>
              <a:rPr dirty="0" sz="1400" spc="4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Конкурсе</a:t>
            </a:r>
            <a:r>
              <a:rPr dirty="0" sz="1400" spc="4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допускаются</a:t>
            </a:r>
            <a:r>
              <a:rPr dirty="0" sz="1400" spc="4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как</a:t>
            </a:r>
            <a:r>
              <a:rPr dirty="0" sz="1400" spc="43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индивидуальные,</a:t>
            </a:r>
            <a:r>
              <a:rPr dirty="0" sz="1400" spc="4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так</a:t>
            </a:r>
            <a:r>
              <a:rPr dirty="0" sz="1400" spc="43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и</a:t>
            </a:r>
            <a:r>
              <a:rPr dirty="0" sz="1400" spc="4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групповые</a:t>
            </a:r>
            <a:r>
              <a:rPr dirty="0" sz="1400" spc="44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работы.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068120" y="427735"/>
            <a:ext cx="5969000" cy="92856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100" spc="-50">
                <a:latin typeface="Calibri"/>
                <a:cs typeface="Calibri"/>
              </a:rPr>
              <a:t>2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100">
              <a:latin typeface="Calibri"/>
              <a:cs typeface="Calibri"/>
            </a:endParaRPr>
          </a:p>
          <a:p>
            <a:pPr algn="just" marL="12700" marR="6350">
              <a:lnSpc>
                <a:spcPct val="107300"/>
              </a:lnSpc>
            </a:pPr>
            <a:r>
              <a:rPr dirty="0" sz="1400">
                <a:latin typeface="Times New Roman"/>
                <a:cs typeface="Times New Roman"/>
              </a:rPr>
              <a:t>В</a:t>
            </a:r>
            <a:r>
              <a:rPr dirty="0" sz="1400" spc="125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состав</a:t>
            </a:r>
            <a:r>
              <a:rPr dirty="0" sz="1400" spc="130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группы</a:t>
            </a:r>
            <a:r>
              <a:rPr dirty="0" sz="1400" spc="125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могут</a:t>
            </a:r>
            <a:r>
              <a:rPr dirty="0" sz="1400" spc="130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быть</a:t>
            </a:r>
            <a:r>
              <a:rPr dirty="0" sz="1400" spc="125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включены</a:t>
            </a:r>
            <a:r>
              <a:rPr dirty="0" sz="1400" spc="150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как</a:t>
            </a:r>
            <a:r>
              <a:rPr dirty="0" sz="1400" spc="130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представители</a:t>
            </a:r>
            <a:r>
              <a:rPr dirty="0" sz="1400" spc="125">
                <a:latin typeface="Times New Roman"/>
                <a:cs typeface="Times New Roman"/>
              </a:rPr>
              <a:t>  </a:t>
            </a:r>
            <a:r>
              <a:rPr dirty="0" sz="1400" spc="-10">
                <a:latin typeface="Times New Roman"/>
                <a:cs typeface="Times New Roman"/>
              </a:rPr>
              <a:t>различных </a:t>
            </a:r>
            <a:r>
              <a:rPr dirty="0" sz="1400">
                <a:latin typeface="Times New Roman"/>
                <a:cs typeface="Times New Roman"/>
              </a:rPr>
              <a:t>организаций,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так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и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отдельные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участники.</a:t>
            </a:r>
            <a:endParaRPr sz="1400">
              <a:latin typeface="Times New Roman"/>
              <a:cs typeface="Times New Roman"/>
            </a:endParaRPr>
          </a:p>
          <a:p>
            <a:pPr algn="just" lvl="1" marL="12700" marR="5080" indent="897255">
              <a:lnSpc>
                <a:spcPct val="107100"/>
              </a:lnSpc>
              <a:spcBef>
                <a:spcPts val="5"/>
              </a:spcBef>
              <a:buAutoNum type="arabicPeriod" startAt="2"/>
              <a:tabLst>
                <a:tab pos="909955" algn="l"/>
              </a:tabLst>
            </a:pPr>
            <a:r>
              <a:rPr dirty="0" sz="1400">
                <a:latin typeface="Times New Roman"/>
                <a:cs typeface="Times New Roman"/>
              </a:rPr>
              <a:t>Условия</a:t>
            </a:r>
            <a:r>
              <a:rPr dirty="0" sz="1400" spc="260">
                <a:latin typeface="Times New Roman"/>
                <a:cs typeface="Times New Roman"/>
              </a:rPr>
              <a:t>   </a:t>
            </a:r>
            <a:r>
              <a:rPr dirty="0" sz="1400">
                <a:latin typeface="Times New Roman"/>
                <a:cs typeface="Times New Roman"/>
              </a:rPr>
              <a:t>Конкурса</a:t>
            </a:r>
            <a:r>
              <a:rPr dirty="0" sz="1400" spc="265">
                <a:latin typeface="Times New Roman"/>
                <a:cs typeface="Times New Roman"/>
              </a:rPr>
              <a:t>   </a:t>
            </a:r>
            <a:r>
              <a:rPr dirty="0" sz="1400">
                <a:latin typeface="Times New Roman"/>
                <a:cs typeface="Times New Roman"/>
              </a:rPr>
              <a:t>размещены</a:t>
            </a:r>
            <a:r>
              <a:rPr dirty="0" sz="1400" spc="260">
                <a:latin typeface="Times New Roman"/>
                <a:cs typeface="Times New Roman"/>
              </a:rPr>
              <a:t>   </a:t>
            </a:r>
            <a:r>
              <a:rPr dirty="0" sz="1400">
                <a:latin typeface="Times New Roman"/>
                <a:cs typeface="Times New Roman"/>
              </a:rPr>
              <a:t>на</a:t>
            </a:r>
            <a:r>
              <a:rPr dirty="0" sz="1400" spc="265">
                <a:latin typeface="Times New Roman"/>
                <a:cs typeface="Times New Roman"/>
              </a:rPr>
              <a:t>   </a:t>
            </a:r>
            <a:r>
              <a:rPr dirty="0" sz="1400">
                <a:latin typeface="Times New Roman"/>
                <a:cs typeface="Times New Roman"/>
              </a:rPr>
              <a:t>официальном</a:t>
            </a:r>
            <a:r>
              <a:rPr dirty="0" sz="1400" spc="260">
                <a:latin typeface="Times New Roman"/>
                <a:cs typeface="Times New Roman"/>
              </a:rPr>
              <a:t>   </a:t>
            </a:r>
            <a:r>
              <a:rPr dirty="0" sz="1400" spc="-10">
                <a:latin typeface="Times New Roman"/>
                <a:cs typeface="Times New Roman"/>
              </a:rPr>
              <a:t>сайте </a:t>
            </a:r>
            <a:r>
              <a:rPr dirty="0" sz="1400">
                <a:latin typeface="Times New Roman"/>
                <a:cs typeface="Times New Roman"/>
              </a:rPr>
              <a:t>Федерального</a:t>
            </a:r>
            <a:r>
              <a:rPr dirty="0" sz="1400" spc="2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казначейства</a:t>
            </a:r>
            <a:r>
              <a:rPr dirty="0" sz="1400" spc="30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в</a:t>
            </a:r>
            <a:r>
              <a:rPr dirty="0" sz="1400" spc="28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информационно-</a:t>
            </a:r>
            <a:r>
              <a:rPr dirty="0" sz="1400">
                <a:latin typeface="Times New Roman"/>
                <a:cs typeface="Times New Roman"/>
              </a:rPr>
              <a:t>телекоммуникационной</a:t>
            </a:r>
            <a:r>
              <a:rPr dirty="0" sz="1400" spc="295">
                <a:latin typeface="Times New Roman"/>
                <a:cs typeface="Times New Roman"/>
              </a:rPr>
              <a:t> </a:t>
            </a:r>
            <a:r>
              <a:rPr dirty="0" sz="1400" spc="-20">
                <a:latin typeface="Times New Roman"/>
                <a:cs typeface="Times New Roman"/>
              </a:rPr>
              <a:t>сети</a:t>
            </a:r>
            <a:endParaRPr sz="1400">
              <a:latin typeface="Times New Roman"/>
              <a:cs typeface="Times New Roman"/>
            </a:endParaRPr>
          </a:p>
          <a:p>
            <a:pPr algn="just" marL="12700" marR="6985">
              <a:lnSpc>
                <a:spcPct val="107100"/>
              </a:lnSpc>
            </a:pPr>
            <a:r>
              <a:rPr dirty="0" sz="1400">
                <a:latin typeface="Times New Roman"/>
                <a:cs typeface="Times New Roman"/>
              </a:rPr>
              <a:t>«Интернет»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462C1"/>
                </a:solidFill>
                <a:latin typeface="Times New Roman"/>
                <a:cs typeface="Times New Roman"/>
                <a:hlinkClick r:id="rId2"/>
              </a:rPr>
              <a:t>www.roskazna.gov.ru</a:t>
            </a:r>
            <a:r>
              <a:rPr dirty="0" sz="1400" spc="210">
                <a:solidFill>
                  <a:srgbClr val="0462C1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(далее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–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официальный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сайт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Федерального </a:t>
            </a:r>
            <a:r>
              <a:rPr dirty="0" sz="1400">
                <a:latin typeface="Times New Roman"/>
                <a:cs typeface="Times New Roman"/>
              </a:rPr>
              <a:t>казначейства)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по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адресу: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 spc="-10">
                <a:solidFill>
                  <a:srgbClr val="0462C1"/>
                </a:solidFill>
                <a:latin typeface="Times New Roman"/>
                <a:cs typeface="Times New Roman"/>
                <a:hlinkClick r:id="rId3"/>
              </a:rPr>
              <a:t>https://roskazna.gov.ru/konkurs_eskizov/</a:t>
            </a:r>
            <a:r>
              <a:rPr dirty="0" sz="1400" spc="-1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algn="just" lvl="1" marL="12700" marR="9525" indent="897255">
              <a:lnSpc>
                <a:spcPct val="107100"/>
              </a:lnSpc>
              <a:buAutoNum type="arabicPeriod" startAt="3"/>
              <a:tabLst>
                <a:tab pos="909955" algn="l"/>
              </a:tabLst>
            </a:pPr>
            <a:r>
              <a:rPr dirty="0" sz="1400">
                <a:latin typeface="Times New Roman"/>
                <a:cs typeface="Times New Roman"/>
              </a:rPr>
              <a:t>Для</a:t>
            </a:r>
            <a:r>
              <a:rPr dirty="0" sz="1400" spc="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участия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в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Конкурсе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необходимо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заполнить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данные</a:t>
            </a:r>
            <a:r>
              <a:rPr dirty="0" sz="1400" spc="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в</a:t>
            </a:r>
            <a:r>
              <a:rPr dirty="0" sz="1400" spc="5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разделе </a:t>
            </a:r>
            <a:r>
              <a:rPr dirty="0" sz="1400">
                <a:latin typeface="Times New Roman"/>
                <a:cs typeface="Times New Roman"/>
              </a:rPr>
              <a:t>профиль</a:t>
            </a:r>
            <a:r>
              <a:rPr dirty="0" sz="1400" spc="3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участника</a:t>
            </a:r>
            <a:r>
              <a:rPr dirty="0" sz="1400" spc="3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и</a:t>
            </a:r>
            <a:r>
              <a:rPr dirty="0" sz="1400" spc="3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прикрепить</a:t>
            </a:r>
            <a:r>
              <a:rPr dirty="0" sz="1400" spc="3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конкурсную</a:t>
            </a:r>
            <a:r>
              <a:rPr dirty="0" sz="1400" spc="3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работу</a:t>
            </a:r>
            <a:r>
              <a:rPr dirty="0" sz="1400" spc="3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по</a:t>
            </a:r>
            <a:r>
              <a:rPr dirty="0" sz="1400" spc="3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ссылке,</a:t>
            </a:r>
            <a:r>
              <a:rPr dirty="0" sz="1400" spc="35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которая </a:t>
            </a:r>
            <a:r>
              <a:rPr dirty="0" sz="1400">
                <a:latin typeface="Times New Roman"/>
                <a:cs typeface="Times New Roman"/>
              </a:rPr>
              <a:t>поступит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на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адрес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вашей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электронной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почты.</a:t>
            </a:r>
            <a:endParaRPr sz="1400">
              <a:latin typeface="Times New Roman"/>
              <a:cs typeface="Times New Roman"/>
            </a:endParaRPr>
          </a:p>
          <a:p>
            <a:pPr algn="just" lvl="1" marL="12700" marR="8255" indent="897255">
              <a:lnSpc>
                <a:spcPct val="107200"/>
              </a:lnSpc>
              <a:buAutoNum type="arabicPeriod" startAt="3"/>
              <a:tabLst>
                <a:tab pos="909955" algn="l"/>
              </a:tabLst>
            </a:pPr>
            <a:r>
              <a:rPr dirty="0" sz="1400">
                <a:latin typeface="Times New Roman"/>
                <a:cs typeface="Times New Roman"/>
              </a:rPr>
              <a:t>Согласие</a:t>
            </a:r>
            <a:r>
              <a:rPr dirty="0" sz="1400" spc="85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на</a:t>
            </a:r>
            <a:r>
              <a:rPr dirty="0" sz="1400" spc="85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обработку</a:t>
            </a:r>
            <a:r>
              <a:rPr dirty="0" sz="1400" spc="80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персональных</a:t>
            </a:r>
            <a:r>
              <a:rPr dirty="0" sz="1400" spc="85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данных</a:t>
            </a:r>
            <a:r>
              <a:rPr dirty="0" sz="1400" spc="95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и</a:t>
            </a:r>
            <a:r>
              <a:rPr dirty="0" sz="1400" spc="90">
                <a:latin typeface="Times New Roman"/>
                <a:cs typeface="Times New Roman"/>
              </a:rPr>
              <a:t>  </a:t>
            </a:r>
            <a:r>
              <a:rPr dirty="0" sz="1400" spc="-10">
                <a:latin typeface="Times New Roman"/>
                <a:cs typeface="Times New Roman"/>
              </a:rPr>
              <a:t>публикацию </a:t>
            </a:r>
            <a:r>
              <a:rPr dirty="0" sz="1400">
                <a:latin typeface="Times New Roman"/>
                <a:cs typeface="Times New Roman"/>
              </a:rPr>
              <a:t>Эскиза</a:t>
            </a:r>
            <a:r>
              <a:rPr dirty="0" sz="1400" spc="85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памятника</a:t>
            </a:r>
            <a:r>
              <a:rPr dirty="0" sz="1400" spc="80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(конкурсной</a:t>
            </a:r>
            <a:r>
              <a:rPr dirty="0" sz="1400" spc="90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работы)</a:t>
            </a:r>
            <a:r>
              <a:rPr dirty="0" sz="1400" spc="105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в</a:t>
            </a:r>
            <a:r>
              <a:rPr dirty="0" sz="1400" spc="85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сборниках,</a:t>
            </a:r>
            <a:r>
              <a:rPr dirty="0" sz="1400" spc="85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альбомах</a:t>
            </a:r>
            <a:r>
              <a:rPr dirty="0" sz="1400" spc="90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и</a:t>
            </a:r>
            <a:r>
              <a:rPr dirty="0" sz="1400" spc="90">
                <a:latin typeface="Times New Roman"/>
                <a:cs typeface="Times New Roman"/>
              </a:rPr>
              <a:t>  </a:t>
            </a:r>
            <a:r>
              <a:rPr dirty="0" sz="1400" spc="-20">
                <a:latin typeface="Times New Roman"/>
                <a:cs typeface="Times New Roman"/>
              </a:rPr>
              <a:t>иных </a:t>
            </a:r>
            <a:r>
              <a:rPr dirty="0" sz="1400">
                <a:latin typeface="Times New Roman"/>
                <a:cs typeface="Times New Roman"/>
              </a:rPr>
              <a:t>проектах,</a:t>
            </a:r>
            <a:r>
              <a:rPr dirty="0" sz="1400" spc="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реализуемых</a:t>
            </a:r>
            <a:r>
              <a:rPr dirty="0" sz="1400" spc="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Федеральным</a:t>
            </a:r>
            <a:r>
              <a:rPr dirty="0" sz="1400" spc="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казначейством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или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при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его</a:t>
            </a:r>
            <a:r>
              <a:rPr dirty="0" sz="1400" spc="5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поддержке, </a:t>
            </a:r>
            <a:r>
              <a:rPr dirty="0" sz="1400">
                <a:latin typeface="Times New Roman"/>
                <a:cs typeface="Times New Roman"/>
              </a:rPr>
              <a:t>согласно</a:t>
            </a:r>
            <a:r>
              <a:rPr dirty="0" sz="1400" spc="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Приложениям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к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Положению</a:t>
            </a:r>
            <a:r>
              <a:rPr dirty="0" sz="1400" spc="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№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1</a:t>
            </a:r>
            <a:r>
              <a:rPr dirty="0" sz="1400" spc="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и</a:t>
            </a:r>
            <a:r>
              <a:rPr dirty="0" sz="1400" spc="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№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2</a:t>
            </a:r>
            <a:r>
              <a:rPr dirty="0" sz="1400" spc="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(в</a:t>
            </a:r>
            <a:r>
              <a:rPr dirty="0" sz="1400" spc="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зависимости</a:t>
            </a:r>
            <a:r>
              <a:rPr dirty="0" sz="1400" spc="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от</a:t>
            </a:r>
            <a:r>
              <a:rPr dirty="0" sz="1400" spc="5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возраста </a:t>
            </a:r>
            <a:r>
              <a:rPr dirty="0" sz="1400">
                <a:latin typeface="Times New Roman"/>
                <a:cs typeface="Times New Roman"/>
              </a:rPr>
              <a:t>участника</a:t>
            </a:r>
            <a:r>
              <a:rPr dirty="0" sz="1400" spc="25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Конкурса),</a:t>
            </a:r>
            <a:r>
              <a:rPr dirty="0" sz="1400" spc="2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необходимо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направить</a:t>
            </a:r>
            <a:r>
              <a:rPr dirty="0" sz="1400" spc="2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на</a:t>
            </a:r>
            <a:r>
              <a:rPr dirty="0" sz="1400" spc="25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адрес</a:t>
            </a:r>
            <a:r>
              <a:rPr dirty="0" sz="1400" spc="25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электронной</a:t>
            </a:r>
            <a:r>
              <a:rPr dirty="0" sz="1400" spc="254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почты: </a:t>
            </a:r>
            <a:r>
              <a:rPr dirty="0" sz="1400" spc="-10">
                <a:latin typeface="Times New Roman"/>
                <a:cs typeface="Times New Roman"/>
                <a:hlinkClick r:id="rId4"/>
              </a:rPr>
              <a:t>konkursfk@roskazna.ru.</a:t>
            </a:r>
            <a:endParaRPr sz="1400">
              <a:latin typeface="Times New Roman"/>
              <a:cs typeface="Times New Roman"/>
            </a:endParaRPr>
          </a:p>
          <a:p>
            <a:pPr algn="just" lvl="1" marL="12700" marR="5080" indent="897255">
              <a:lnSpc>
                <a:spcPct val="107100"/>
              </a:lnSpc>
              <a:buAutoNum type="arabicPeriod" startAt="3"/>
              <a:tabLst>
                <a:tab pos="909955" algn="l"/>
              </a:tabLst>
            </a:pPr>
            <a:r>
              <a:rPr dirty="0" sz="1400" spc="-10">
                <a:latin typeface="Times New Roman"/>
                <a:cs typeface="Times New Roman"/>
              </a:rPr>
              <a:t>Конкурсные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работы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должны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быть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представлены </a:t>
            </a:r>
            <a:r>
              <a:rPr dirty="0" sz="1400">
                <a:latin typeface="Times New Roman"/>
                <a:cs typeface="Times New Roman"/>
              </a:rPr>
              <a:t>в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форматах: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 spc="-20">
                <a:latin typeface="Times New Roman"/>
                <a:cs typeface="Times New Roman"/>
              </a:rPr>
              <a:t>PNG, </a:t>
            </a:r>
            <a:r>
              <a:rPr dirty="0" sz="1400">
                <a:latin typeface="Times New Roman"/>
                <a:cs typeface="Times New Roman"/>
              </a:rPr>
              <a:t>JPG,</a:t>
            </a:r>
            <a:r>
              <a:rPr dirty="0" sz="1400" spc="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JPEG,</a:t>
            </a:r>
            <a:r>
              <a:rPr dirty="0" sz="1400" spc="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PDF</a:t>
            </a:r>
            <a:r>
              <a:rPr dirty="0" sz="1400" spc="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и</a:t>
            </a:r>
            <a:r>
              <a:rPr dirty="0" sz="1400" spc="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иметь</a:t>
            </a:r>
            <a:r>
              <a:rPr dirty="0" sz="1400" spc="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разрешение</a:t>
            </a:r>
            <a:r>
              <a:rPr dirty="0" sz="1400" spc="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изображения</a:t>
            </a:r>
            <a:r>
              <a:rPr dirty="0" sz="1400" spc="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не</a:t>
            </a:r>
            <a:r>
              <a:rPr dirty="0" sz="1400" spc="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менее</a:t>
            </a:r>
            <a:r>
              <a:rPr dirty="0" sz="1400" spc="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200</a:t>
            </a:r>
            <a:r>
              <a:rPr dirty="0" sz="1400" spc="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dpi</a:t>
            </a:r>
            <a:r>
              <a:rPr dirty="0" sz="1400" spc="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для</a:t>
            </a:r>
            <a:r>
              <a:rPr dirty="0" sz="1400" spc="4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скан- </a:t>
            </a:r>
            <a:r>
              <a:rPr dirty="0" sz="1400">
                <a:latin typeface="Times New Roman"/>
                <a:cs typeface="Times New Roman"/>
              </a:rPr>
              <a:t>копии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и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разрешение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не менее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2000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на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1000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пикселей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для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фотографии.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Размер </a:t>
            </a:r>
            <a:r>
              <a:rPr dirty="0" sz="1400">
                <a:latin typeface="Times New Roman"/>
                <a:cs typeface="Times New Roman"/>
              </a:rPr>
              <a:t>файла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не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более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5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-25">
                <a:latin typeface="Times New Roman"/>
                <a:cs typeface="Times New Roman"/>
              </a:rPr>
              <a:t>Мб.</a:t>
            </a:r>
            <a:endParaRPr sz="1400">
              <a:latin typeface="Times New Roman"/>
              <a:cs typeface="Times New Roman"/>
            </a:endParaRPr>
          </a:p>
          <a:p>
            <a:pPr algn="just" lvl="1" marL="12700" marR="5080" indent="897255">
              <a:lnSpc>
                <a:spcPct val="107200"/>
              </a:lnSpc>
              <a:buAutoNum type="arabicPeriod" startAt="3"/>
              <a:tabLst>
                <a:tab pos="909955" algn="l"/>
              </a:tabLst>
            </a:pPr>
            <a:r>
              <a:rPr dirty="0" sz="1400">
                <a:latin typeface="Times New Roman"/>
                <a:cs typeface="Times New Roman"/>
              </a:rPr>
              <a:t>Конкурсные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работы принимаются в срок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до 28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февраля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2025 </a:t>
            </a:r>
            <a:r>
              <a:rPr dirty="0" sz="1400" spc="-20">
                <a:latin typeface="Times New Roman"/>
                <a:cs typeface="Times New Roman"/>
              </a:rPr>
              <a:t>года </a:t>
            </a:r>
            <a:r>
              <a:rPr dirty="0" sz="1400">
                <a:latin typeface="Times New Roman"/>
                <a:cs typeface="Times New Roman"/>
              </a:rPr>
              <a:t>по</a:t>
            </a:r>
            <a:r>
              <a:rPr dirty="0" sz="1400" spc="445">
                <a:latin typeface="Times New Roman"/>
                <a:cs typeface="Times New Roman"/>
              </a:rPr>
              <a:t>  </a:t>
            </a:r>
            <a:r>
              <a:rPr dirty="0" sz="1400" spc="-10">
                <a:latin typeface="Times New Roman"/>
                <a:cs typeface="Times New Roman"/>
              </a:rPr>
              <a:t>QR-</a:t>
            </a:r>
            <a:r>
              <a:rPr dirty="0" sz="1400">
                <a:latin typeface="Times New Roman"/>
                <a:cs typeface="Times New Roman"/>
              </a:rPr>
              <a:t>коду,</a:t>
            </a:r>
            <a:r>
              <a:rPr dirty="0" sz="1400" spc="440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размещенному</a:t>
            </a:r>
            <a:r>
              <a:rPr dirty="0" sz="1400" spc="440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на</a:t>
            </a:r>
            <a:r>
              <a:rPr dirty="0" sz="1400" spc="445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официальном</a:t>
            </a:r>
            <a:r>
              <a:rPr dirty="0" sz="1400" spc="440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сайте</a:t>
            </a:r>
            <a:r>
              <a:rPr dirty="0" sz="1400" spc="440">
                <a:latin typeface="Times New Roman"/>
                <a:cs typeface="Times New Roman"/>
              </a:rPr>
              <a:t>  </a:t>
            </a:r>
            <a:r>
              <a:rPr dirty="0" sz="1400" spc="-10">
                <a:latin typeface="Times New Roman"/>
                <a:cs typeface="Times New Roman"/>
              </a:rPr>
              <a:t>Федерального </a:t>
            </a:r>
            <a:r>
              <a:rPr dirty="0" sz="1400">
                <a:latin typeface="Times New Roman"/>
                <a:cs typeface="Times New Roman"/>
              </a:rPr>
              <a:t>казначейства,</a:t>
            </a:r>
            <a:r>
              <a:rPr dirty="0" sz="1400" spc="185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190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также</a:t>
            </a:r>
            <a:r>
              <a:rPr dirty="0" sz="1400" spc="190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по</a:t>
            </a:r>
            <a:r>
              <a:rPr dirty="0" sz="1400" spc="185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адресу</a:t>
            </a:r>
            <a:r>
              <a:rPr dirty="0" sz="1400" spc="190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Федерального</a:t>
            </a:r>
            <a:r>
              <a:rPr dirty="0" sz="1400" spc="190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казначейства:</a:t>
            </a:r>
            <a:r>
              <a:rPr dirty="0" sz="1400" spc="190">
                <a:latin typeface="Times New Roman"/>
                <a:cs typeface="Times New Roman"/>
              </a:rPr>
              <a:t>  </a:t>
            </a:r>
            <a:r>
              <a:rPr dirty="0" sz="1400" spc="-10">
                <a:latin typeface="Times New Roman"/>
                <a:cs typeface="Times New Roman"/>
              </a:rPr>
              <a:t>101000, </a:t>
            </a:r>
            <a:r>
              <a:rPr dirty="0" sz="1400">
                <a:latin typeface="Times New Roman"/>
                <a:cs typeface="Times New Roman"/>
              </a:rPr>
              <a:t>г.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Москва,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Большой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Златоустинский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пер.,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д.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6,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стр.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1.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В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конкурсную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комиссию.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5"/>
              </a:spcBef>
            </a:pPr>
            <a:endParaRPr sz="1400">
              <a:latin typeface="Times New Roman"/>
              <a:cs typeface="Times New Roman"/>
            </a:endParaRPr>
          </a:p>
          <a:p>
            <a:pPr algn="just" marL="641985" indent="-172720">
              <a:lnSpc>
                <a:spcPct val="100000"/>
              </a:lnSpc>
              <a:spcBef>
                <a:spcPts val="5"/>
              </a:spcBef>
              <a:buAutoNum type="arabicPeriod" startAt="4"/>
              <a:tabLst>
                <a:tab pos="641985" algn="l"/>
              </a:tabLst>
            </a:pPr>
            <a:r>
              <a:rPr dirty="0" sz="1400">
                <a:latin typeface="Times New Roman"/>
                <a:cs typeface="Times New Roman"/>
              </a:rPr>
              <a:t>Требования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к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содержанию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конкурсных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работ.</a:t>
            </a:r>
            <a:endParaRPr sz="1400">
              <a:latin typeface="Times New Roman"/>
              <a:cs typeface="Times New Roman"/>
            </a:endParaRPr>
          </a:p>
          <a:p>
            <a:pPr algn="just" lvl="1" marL="12700" marR="5080" indent="897255">
              <a:lnSpc>
                <a:spcPct val="107200"/>
              </a:lnSpc>
              <a:buAutoNum type="arabicPeriod"/>
              <a:tabLst>
                <a:tab pos="909955" algn="l"/>
              </a:tabLst>
            </a:pPr>
            <a:r>
              <a:rPr dirty="0" sz="1400">
                <a:latin typeface="Times New Roman"/>
                <a:cs typeface="Times New Roman"/>
              </a:rPr>
              <a:t>По</a:t>
            </a:r>
            <a:r>
              <a:rPr dirty="0" sz="1400" spc="245">
                <a:latin typeface="Times New Roman"/>
                <a:cs typeface="Times New Roman"/>
              </a:rPr>
              <a:t>   </a:t>
            </a:r>
            <a:r>
              <a:rPr dirty="0" sz="1400">
                <a:latin typeface="Times New Roman"/>
                <a:cs typeface="Times New Roman"/>
              </a:rPr>
              <a:t>замыслу</a:t>
            </a:r>
            <a:r>
              <a:rPr dirty="0" sz="1400" spc="240">
                <a:latin typeface="Times New Roman"/>
                <a:cs typeface="Times New Roman"/>
              </a:rPr>
              <a:t>   </a:t>
            </a:r>
            <a:r>
              <a:rPr dirty="0" sz="1400">
                <a:latin typeface="Times New Roman"/>
                <a:cs typeface="Times New Roman"/>
              </a:rPr>
              <a:t>организаторов</a:t>
            </a:r>
            <a:r>
              <a:rPr dirty="0" sz="1400" spc="245">
                <a:latin typeface="Times New Roman"/>
                <a:cs typeface="Times New Roman"/>
              </a:rPr>
              <a:t>   </a:t>
            </a:r>
            <a:r>
              <a:rPr dirty="0" sz="1400">
                <a:latin typeface="Times New Roman"/>
                <a:cs typeface="Times New Roman"/>
              </a:rPr>
              <a:t>Конкурса</a:t>
            </a:r>
            <a:r>
              <a:rPr dirty="0" sz="1400" spc="250">
                <a:latin typeface="Times New Roman"/>
                <a:cs typeface="Times New Roman"/>
              </a:rPr>
              <a:t>   </a:t>
            </a:r>
            <a:r>
              <a:rPr dirty="0" sz="1400">
                <a:latin typeface="Times New Roman"/>
                <a:cs typeface="Times New Roman"/>
              </a:rPr>
              <a:t>памятник</a:t>
            </a:r>
            <a:r>
              <a:rPr dirty="0" sz="1400" spc="250">
                <a:latin typeface="Times New Roman"/>
                <a:cs typeface="Times New Roman"/>
              </a:rPr>
              <a:t>   </a:t>
            </a:r>
            <a:r>
              <a:rPr dirty="0" sz="1400" spc="-10">
                <a:latin typeface="Times New Roman"/>
                <a:cs typeface="Times New Roman"/>
              </a:rPr>
              <a:t>может </a:t>
            </a:r>
            <a:r>
              <a:rPr dirty="0" sz="1400">
                <a:latin typeface="Times New Roman"/>
                <a:cs typeface="Times New Roman"/>
              </a:rPr>
              <a:t>представлять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собой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комплекс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из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фигур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бойца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и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членов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его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семьи.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В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основе </a:t>
            </a:r>
            <a:r>
              <a:rPr dirty="0" sz="1400">
                <a:latin typeface="Times New Roman"/>
                <a:cs typeface="Times New Roman"/>
              </a:rPr>
              <a:t>монумента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–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образ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крыльев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ангела,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которые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символизируют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защиту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от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-25">
                <a:latin typeface="Times New Roman"/>
                <a:cs typeface="Times New Roman"/>
              </a:rPr>
              <a:t>зла </a:t>
            </a:r>
            <a:r>
              <a:rPr dirty="0" sz="1400">
                <a:latin typeface="Times New Roman"/>
                <a:cs typeface="Times New Roman"/>
              </a:rPr>
              <a:t>и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тяжелых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испытаний.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Также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символ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крыльев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выражает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значимость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заботы </a:t>
            </a:r>
            <a:r>
              <a:rPr dirty="0" sz="1400">
                <a:latin typeface="Times New Roman"/>
                <a:cs typeface="Times New Roman"/>
              </a:rPr>
              <a:t>и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любви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семьи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в</a:t>
            </a:r>
            <a:r>
              <a:rPr dirty="0" sz="1400" spc="-7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поддержке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защитников.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По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словам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героев,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именно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поддержка близких</a:t>
            </a:r>
            <a:r>
              <a:rPr dirty="0" sz="1400" spc="-7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дает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им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возможность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сохранять</a:t>
            </a:r>
            <a:r>
              <a:rPr dirty="0" sz="1400" spc="-70">
                <a:latin typeface="Times New Roman"/>
                <a:cs typeface="Times New Roman"/>
              </a:rPr>
              <a:t> </a:t>
            </a:r>
            <a:r>
              <a:rPr dirty="0" sz="1400" spc="-20">
                <a:latin typeface="Times New Roman"/>
                <a:cs typeface="Times New Roman"/>
              </a:rPr>
              <a:t>силу</a:t>
            </a:r>
            <a:r>
              <a:rPr dirty="0" sz="1400" spc="-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духа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во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время</a:t>
            </a:r>
            <a:r>
              <a:rPr dirty="0" sz="1400" spc="-6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нахождения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в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 spc="-20">
                <a:latin typeface="Times New Roman"/>
                <a:cs typeface="Times New Roman"/>
              </a:rPr>
              <a:t>зоне </a:t>
            </a:r>
            <a:r>
              <a:rPr dirty="0" sz="1400">
                <a:latin typeface="Times New Roman"/>
                <a:cs typeface="Times New Roman"/>
              </a:rPr>
              <a:t>специальной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военной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операции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и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после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возвращения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домой.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Они</a:t>
            </a:r>
            <a:r>
              <a:rPr dirty="0" sz="1400" spc="-10">
                <a:latin typeface="Times New Roman"/>
                <a:cs typeface="Times New Roman"/>
              </a:rPr>
              <a:t> сравнивают </a:t>
            </a:r>
            <a:r>
              <a:rPr dirty="0" sz="1400">
                <a:latin typeface="Times New Roman"/>
                <a:cs typeface="Times New Roman"/>
              </a:rPr>
              <a:t>ее</a:t>
            </a:r>
            <a:r>
              <a:rPr dirty="0" sz="1400" spc="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с</a:t>
            </a:r>
            <a:r>
              <a:rPr dirty="0" sz="1400" spc="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крыльями,</a:t>
            </a:r>
            <a:r>
              <a:rPr dirty="0" sz="1400" spc="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которые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обретают</a:t>
            </a:r>
            <a:r>
              <a:rPr dirty="0" sz="1400" spc="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вновь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благодаря</a:t>
            </a:r>
            <a:r>
              <a:rPr dirty="0" sz="1400" spc="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близким.</a:t>
            </a:r>
            <a:r>
              <a:rPr dirty="0" sz="1400" spc="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Символ</a:t>
            </a:r>
            <a:r>
              <a:rPr dirty="0" sz="1400" spc="2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крыльев </a:t>
            </a:r>
            <a:r>
              <a:rPr dirty="0" sz="1400">
                <a:latin typeface="Times New Roman"/>
                <a:cs typeface="Times New Roman"/>
              </a:rPr>
              <a:t>должен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стать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обязательной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частью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эскиза.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5"/>
              </a:spcBef>
            </a:pPr>
            <a:endParaRPr sz="1400">
              <a:latin typeface="Times New Roman"/>
              <a:cs typeface="Times New Roman"/>
            </a:endParaRPr>
          </a:p>
          <a:p>
            <a:pPr algn="just" marL="641985" indent="-180340">
              <a:lnSpc>
                <a:spcPct val="100000"/>
              </a:lnSpc>
              <a:buAutoNum type="arabicPeriod" startAt="5"/>
              <a:tabLst>
                <a:tab pos="641985" algn="l"/>
              </a:tabLst>
            </a:pPr>
            <a:r>
              <a:rPr dirty="0" sz="1400">
                <a:latin typeface="Times New Roman"/>
                <a:cs typeface="Times New Roman"/>
              </a:rPr>
              <a:t>Конкурсная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комиссия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и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критерии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оценки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работ</a:t>
            </a:r>
            <a:endParaRPr sz="1400">
              <a:latin typeface="Times New Roman"/>
              <a:cs typeface="Times New Roman"/>
            </a:endParaRPr>
          </a:p>
          <a:p>
            <a:pPr algn="just" lvl="1" marL="12700" marR="7620" indent="897255">
              <a:lnSpc>
                <a:spcPct val="107100"/>
              </a:lnSpc>
              <a:spcBef>
                <a:spcPts val="5"/>
              </a:spcBef>
              <a:buAutoNum type="arabicPeriod"/>
              <a:tabLst>
                <a:tab pos="909955" algn="l"/>
              </a:tabLst>
            </a:pPr>
            <a:r>
              <a:rPr dirty="0" sz="1400">
                <a:latin typeface="Times New Roman"/>
                <a:cs typeface="Times New Roman"/>
              </a:rPr>
              <a:t>Для</a:t>
            </a:r>
            <a:r>
              <a:rPr dirty="0" sz="1400" spc="215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определения</a:t>
            </a:r>
            <a:r>
              <a:rPr dirty="0" sz="1400" spc="215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победителя</a:t>
            </a:r>
            <a:r>
              <a:rPr dirty="0" sz="1400" spc="215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и</a:t>
            </a:r>
            <a:r>
              <a:rPr dirty="0" sz="1400" spc="215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дипломантов</a:t>
            </a:r>
            <a:r>
              <a:rPr dirty="0" sz="1400" spc="220">
                <a:latin typeface="Times New Roman"/>
                <a:cs typeface="Times New Roman"/>
              </a:rPr>
              <a:t>  </a:t>
            </a:r>
            <a:r>
              <a:rPr dirty="0" sz="1400" spc="-10">
                <a:latin typeface="Times New Roman"/>
                <a:cs typeface="Times New Roman"/>
              </a:rPr>
              <a:t>Организаторы </a:t>
            </a:r>
            <a:r>
              <a:rPr dirty="0" sz="1400">
                <a:latin typeface="Times New Roman"/>
                <a:cs typeface="Times New Roman"/>
              </a:rPr>
              <a:t>и</a:t>
            </a:r>
            <a:r>
              <a:rPr dirty="0" sz="1400" spc="25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утверждают</a:t>
            </a:r>
            <a:r>
              <a:rPr dirty="0" sz="1400" spc="25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конкурсную</a:t>
            </a:r>
            <a:r>
              <a:rPr dirty="0" sz="1400" spc="2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комиссию,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сформированную</a:t>
            </a:r>
            <a:r>
              <a:rPr dirty="0" sz="1400" spc="2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из</a:t>
            </a:r>
            <a:r>
              <a:rPr dirty="0" sz="1400" spc="25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представителей </a:t>
            </a:r>
            <a:r>
              <a:rPr dirty="0" sz="1400">
                <a:latin typeface="Times New Roman"/>
                <a:cs typeface="Times New Roman"/>
              </a:rPr>
              <a:t>профессиональных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союзов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в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области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монументального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и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изобразительного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068120" y="427735"/>
            <a:ext cx="5968365" cy="74568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100" spc="-50">
                <a:latin typeface="Calibri"/>
                <a:cs typeface="Calibri"/>
              </a:rPr>
              <a:t>3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100">
              <a:latin typeface="Calibri"/>
              <a:cs typeface="Calibri"/>
            </a:endParaRPr>
          </a:p>
          <a:p>
            <a:pPr marL="12700" marR="5715">
              <a:lnSpc>
                <a:spcPct val="107300"/>
              </a:lnSpc>
              <a:tabLst>
                <a:tab pos="953769" algn="l"/>
                <a:tab pos="1182370" algn="l"/>
                <a:tab pos="1778000" algn="l"/>
                <a:tab pos="3115945" algn="l"/>
                <a:tab pos="4403725" algn="l"/>
                <a:tab pos="4647565" algn="l"/>
              </a:tabLst>
            </a:pPr>
            <a:r>
              <a:rPr dirty="0" sz="1400" spc="-10">
                <a:latin typeface="Times New Roman"/>
                <a:cs typeface="Times New Roman"/>
              </a:rPr>
              <a:t>искусства,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-50">
                <a:latin typeface="Times New Roman"/>
                <a:cs typeface="Times New Roman"/>
              </a:rPr>
              <a:t>а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-10">
                <a:latin typeface="Times New Roman"/>
                <a:cs typeface="Times New Roman"/>
              </a:rPr>
              <a:t>также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-10">
                <a:latin typeface="Times New Roman"/>
                <a:cs typeface="Times New Roman"/>
              </a:rPr>
              <a:t>представителей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-10">
                <a:latin typeface="Times New Roman"/>
                <a:cs typeface="Times New Roman"/>
              </a:rPr>
              <a:t>Организаторов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-50">
                <a:latin typeface="Times New Roman"/>
                <a:cs typeface="Times New Roman"/>
              </a:rPr>
              <a:t>и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-10">
                <a:latin typeface="Times New Roman"/>
                <a:cs typeface="Times New Roman"/>
              </a:rPr>
              <a:t>Соорганизаторов Конкурса.</a:t>
            </a:r>
            <a:endParaRPr sz="1400">
              <a:latin typeface="Times New Roman"/>
              <a:cs typeface="Times New Roman"/>
            </a:endParaRPr>
          </a:p>
          <a:p>
            <a:pPr lvl="1" marL="12700" marR="5080" indent="898525">
              <a:lnSpc>
                <a:spcPct val="107100"/>
              </a:lnSpc>
              <a:spcBef>
                <a:spcPts val="5"/>
              </a:spcBef>
              <a:buAutoNum type="arabicPeriod" startAt="2"/>
              <a:tabLst>
                <a:tab pos="911225" algn="l"/>
                <a:tab pos="2122170" algn="l"/>
                <a:tab pos="2458720" algn="l"/>
                <a:tab pos="3269615" algn="l"/>
                <a:tab pos="4000500" algn="l"/>
                <a:tab pos="4967605" algn="l"/>
              </a:tabLst>
            </a:pPr>
            <a:r>
              <a:rPr dirty="0" sz="1400" spc="-10">
                <a:latin typeface="Times New Roman"/>
                <a:cs typeface="Times New Roman"/>
              </a:rPr>
              <a:t>Поступившие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-25">
                <a:latin typeface="Times New Roman"/>
                <a:cs typeface="Times New Roman"/>
              </a:rPr>
              <a:t>на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-10">
                <a:latin typeface="Times New Roman"/>
                <a:cs typeface="Times New Roman"/>
              </a:rPr>
              <a:t>Конкурс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-10">
                <a:latin typeface="Times New Roman"/>
                <a:cs typeface="Times New Roman"/>
              </a:rPr>
              <a:t>Эскизы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-10">
                <a:latin typeface="Times New Roman"/>
                <a:cs typeface="Times New Roman"/>
              </a:rPr>
              <a:t>памятника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-10">
                <a:latin typeface="Times New Roman"/>
                <a:cs typeface="Times New Roman"/>
              </a:rPr>
              <a:t>оцениваются </a:t>
            </a:r>
            <a:r>
              <a:rPr dirty="0" sz="1400">
                <a:latin typeface="Times New Roman"/>
                <a:cs typeface="Times New Roman"/>
              </a:rPr>
              <a:t>по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следующим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критериям:</a:t>
            </a:r>
            <a:endParaRPr sz="1400">
              <a:latin typeface="Times New Roman"/>
              <a:cs typeface="Times New Roman"/>
            </a:endParaRPr>
          </a:p>
          <a:p>
            <a:pPr lvl="2" marL="564515" indent="-102870">
              <a:lnSpc>
                <a:spcPct val="100000"/>
              </a:lnSpc>
              <a:spcBef>
                <a:spcPts val="120"/>
              </a:spcBef>
              <a:buChar char="-"/>
              <a:tabLst>
                <a:tab pos="564515" algn="l"/>
              </a:tabLst>
            </a:pPr>
            <a:r>
              <a:rPr dirty="0" sz="1400" spc="-10">
                <a:latin typeface="Times New Roman"/>
                <a:cs typeface="Times New Roman"/>
              </a:rPr>
              <a:t>соответствие </a:t>
            </a:r>
            <a:r>
              <a:rPr dirty="0" sz="1400">
                <a:latin typeface="Times New Roman"/>
                <a:cs typeface="Times New Roman"/>
              </a:rPr>
              <a:t>целям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Конкурса;</a:t>
            </a:r>
            <a:endParaRPr sz="1400">
              <a:latin typeface="Times New Roman"/>
              <a:cs typeface="Times New Roman"/>
            </a:endParaRPr>
          </a:p>
          <a:p>
            <a:pPr lvl="2" marL="564515" indent="-102870">
              <a:lnSpc>
                <a:spcPct val="100000"/>
              </a:lnSpc>
              <a:spcBef>
                <a:spcPts val="120"/>
              </a:spcBef>
              <a:buChar char="-"/>
              <a:tabLst>
                <a:tab pos="564515" algn="l"/>
              </a:tabLst>
            </a:pPr>
            <a:r>
              <a:rPr dirty="0" sz="1400">
                <a:latin typeface="Times New Roman"/>
                <a:cs typeface="Times New Roman"/>
              </a:rPr>
              <a:t>уникальное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творческое,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запоминающееся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художественное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решение;</a:t>
            </a:r>
            <a:endParaRPr sz="1400">
              <a:latin typeface="Times New Roman"/>
              <a:cs typeface="Times New Roman"/>
            </a:endParaRPr>
          </a:p>
          <a:p>
            <a:pPr lvl="2" marL="564515" indent="-102870">
              <a:lnSpc>
                <a:spcPct val="100000"/>
              </a:lnSpc>
              <a:spcBef>
                <a:spcPts val="120"/>
              </a:spcBef>
              <a:buChar char="-"/>
              <a:tabLst>
                <a:tab pos="564515" algn="l"/>
              </a:tabLst>
            </a:pPr>
            <a:r>
              <a:rPr dirty="0" sz="1400" spc="-10">
                <a:latin typeface="Times New Roman"/>
                <a:cs typeface="Times New Roman"/>
              </a:rPr>
              <a:t>выразительность;</a:t>
            </a:r>
            <a:endParaRPr sz="1400">
              <a:latin typeface="Times New Roman"/>
              <a:cs typeface="Times New Roman"/>
            </a:endParaRPr>
          </a:p>
          <a:p>
            <a:pPr lvl="2" marL="564515" indent="-102870">
              <a:lnSpc>
                <a:spcPct val="100000"/>
              </a:lnSpc>
              <a:spcBef>
                <a:spcPts val="120"/>
              </a:spcBef>
              <a:buChar char="-"/>
              <a:tabLst>
                <a:tab pos="564515" algn="l"/>
              </a:tabLst>
            </a:pPr>
            <a:r>
              <a:rPr dirty="0" sz="1400" spc="-10">
                <a:latin typeface="Times New Roman"/>
                <a:cs typeface="Times New Roman"/>
              </a:rPr>
              <a:t>художественное </a:t>
            </a:r>
            <a:r>
              <a:rPr dirty="0" sz="1400">
                <a:latin typeface="Times New Roman"/>
                <a:cs typeface="Times New Roman"/>
              </a:rPr>
              <a:t>раскрытие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образа;</a:t>
            </a:r>
            <a:endParaRPr sz="1400">
              <a:latin typeface="Times New Roman"/>
              <a:cs typeface="Times New Roman"/>
            </a:endParaRPr>
          </a:p>
          <a:p>
            <a:pPr lvl="2" marL="564515" indent="-102870">
              <a:lnSpc>
                <a:spcPct val="100000"/>
              </a:lnSpc>
              <a:spcBef>
                <a:spcPts val="120"/>
              </a:spcBef>
              <a:buChar char="-"/>
              <a:tabLst>
                <a:tab pos="564515" algn="l"/>
              </a:tabLst>
            </a:pPr>
            <a:r>
              <a:rPr dirty="0" sz="1400">
                <a:latin typeface="Times New Roman"/>
                <a:cs typeface="Times New Roman"/>
              </a:rPr>
              <a:t>композиционное</a:t>
            </a:r>
            <a:r>
              <a:rPr dirty="0" sz="1400" spc="-7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исполнение;</a:t>
            </a:r>
            <a:endParaRPr sz="1400">
              <a:latin typeface="Times New Roman"/>
              <a:cs typeface="Times New Roman"/>
            </a:endParaRPr>
          </a:p>
          <a:p>
            <a:pPr lvl="2" marL="564515" indent="-102870">
              <a:lnSpc>
                <a:spcPct val="100000"/>
              </a:lnSpc>
              <a:spcBef>
                <a:spcPts val="120"/>
              </a:spcBef>
              <a:buChar char="-"/>
              <a:tabLst>
                <a:tab pos="564515" algn="l"/>
              </a:tabLst>
            </a:pPr>
            <a:r>
              <a:rPr dirty="0" sz="1400" spc="-10">
                <a:latin typeface="Times New Roman"/>
                <a:cs typeface="Times New Roman"/>
              </a:rPr>
              <a:t>соответствие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общепринятым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моральным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и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эстетическим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нормам;</a:t>
            </a:r>
            <a:endParaRPr sz="1400">
              <a:latin typeface="Times New Roman"/>
              <a:cs typeface="Times New Roman"/>
            </a:endParaRPr>
          </a:p>
          <a:p>
            <a:pPr lvl="2" marL="564515" indent="-102870">
              <a:lnSpc>
                <a:spcPct val="100000"/>
              </a:lnSpc>
              <a:spcBef>
                <a:spcPts val="120"/>
              </a:spcBef>
              <a:buChar char="-"/>
              <a:tabLst>
                <a:tab pos="564515" algn="l"/>
              </a:tabLst>
            </a:pPr>
            <a:r>
              <a:rPr dirty="0" sz="1400">
                <a:latin typeface="Times New Roman"/>
                <a:cs typeface="Times New Roman"/>
              </a:rPr>
              <a:t>глубина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и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многоплановость;</a:t>
            </a:r>
            <a:endParaRPr sz="1400">
              <a:latin typeface="Times New Roman"/>
              <a:cs typeface="Times New Roman"/>
            </a:endParaRPr>
          </a:p>
          <a:p>
            <a:pPr algn="just" marL="12700" marR="5715" indent="448945">
              <a:lnSpc>
                <a:spcPct val="107100"/>
              </a:lnSpc>
            </a:pPr>
            <a:r>
              <a:rPr dirty="0" sz="1400">
                <a:latin typeface="Times New Roman"/>
                <a:cs typeface="Times New Roman"/>
              </a:rPr>
              <a:t>Эскизы</a:t>
            </a:r>
            <a:r>
              <a:rPr dirty="0" sz="1400" spc="125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памятников,</a:t>
            </a:r>
            <a:r>
              <a:rPr dirty="0" sz="1400" spc="125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не</a:t>
            </a:r>
            <a:r>
              <a:rPr dirty="0" sz="1400" spc="125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соответствующие</a:t>
            </a:r>
            <a:r>
              <a:rPr dirty="0" sz="1400" spc="130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тематике</a:t>
            </a:r>
            <a:r>
              <a:rPr dirty="0" sz="1400" spc="125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Конкурса</a:t>
            </a:r>
            <a:r>
              <a:rPr dirty="0" sz="1400" spc="125">
                <a:latin typeface="Times New Roman"/>
                <a:cs typeface="Times New Roman"/>
              </a:rPr>
              <a:t>  </a:t>
            </a:r>
            <a:r>
              <a:rPr dirty="0" sz="1400" spc="-25">
                <a:latin typeface="Times New Roman"/>
                <a:cs typeface="Times New Roman"/>
              </a:rPr>
              <a:t>или </a:t>
            </a:r>
            <a:r>
              <a:rPr dirty="0" sz="1400">
                <a:latin typeface="Times New Roman"/>
                <a:cs typeface="Times New Roman"/>
              </a:rPr>
              <a:t>требованиям</a:t>
            </a:r>
            <a:r>
              <a:rPr dirty="0" sz="1400" spc="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настоящего</a:t>
            </a:r>
            <a:r>
              <a:rPr dirty="0" sz="1400" spc="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Положения,</a:t>
            </a:r>
            <a:r>
              <a:rPr dirty="0" sz="1400" spc="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к</a:t>
            </a:r>
            <a:r>
              <a:rPr dirty="0" sz="1400" spc="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участию</a:t>
            </a:r>
            <a:r>
              <a:rPr dirty="0" sz="1400" spc="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в</a:t>
            </a:r>
            <a:r>
              <a:rPr dirty="0" sz="1400" spc="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Конкурсе</a:t>
            </a:r>
            <a:r>
              <a:rPr dirty="0" sz="1400" spc="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не</a:t>
            </a:r>
            <a:r>
              <a:rPr dirty="0" sz="1400" spc="4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принимаются </a:t>
            </a:r>
            <a:r>
              <a:rPr dirty="0" sz="1400">
                <a:latin typeface="Times New Roman"/>
                <a:cs typeface="Times New Roman"/>
              </a:rPr>
              <a:t>и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не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рассматриваются.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10"/>
              </a:spcBef>
            </a:pPr>
            <a:endParaRPr sz="1400">
              <a:latin typeface="Times New Roman"/>
              <a:cs typeface="Times New Roman"/>
            </a:endParaRPr>
          </a:p>
          <a:p>
            <a:pPr algn="just" marL="697230" indent="-227965">
              <a:lnSpc>
                <a:spcPct val="100000"/>
              </a:lnSpc>
              <a:buAutoNum type="arabicPeriod" startAt="6"/>
              <a:tabLst>
                <a:tab pos="697230" algn="l"/>
              </a:tabLst>
            </a:pPr>
            <a:r>
              <a:rPr dirty="0" sz="1400">
                <a:latin typeface="Times New Roman"/>
                <a:cs typeface="Times New Roman"/>
              </a:rPr>
              <a:t>Сроки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проведения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Конкурса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и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подведение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его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итогов</a:t>
            </a:r>
            <a:endParaRPr sz="1400">
              <a:latin typeface="Times New Roman"/>
              <a:cs typeface="Times New Roman"/>
            </a:endParaRPr>
          </a:p>
          <a:p>
            <a:pPr algn="just" lvl="1" marL="909955" indent="-448309">
              <a:lnSpc>
                <a:spcPct val="100000"/>
              </a:lnSpc>
              <a:spcBef>
                <a:spcPts val="120"/>
              </a:spcBef>
              <a:buAutoNum type="arabicPeriod"/>
              <a:tabLst>
                <a:tab pos="909955" algn="l"/>
              </a:tabLst>
            </a:pPr>
            <a:r>
              <a:rPr dirty="0" sz="1400">
                <a:latin typeface="Times New Roman"/>
                <a:cs typeface="Times New Roman"/>
              </a:rPr>
              <a:t>Конкурс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проводится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по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28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февраля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2025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года.</a:t>
            </a:r>
            <a:endParaRPr sz="1400">
              <a:latin typeface="Times New Roman"/>
              <a:cs typeface="Times New Roman"/>
            </a:endParaRPr>
          </a:p>
          <a:p>
            <a:pPr algn="just" lvl="1" marL="12700" marR="5080" indent="897255">
              <a:lnSpc>
                <a:spcPct val="107100"/>
              </a:lnSpc>
              <a:buAutoNum type="arabicPeriod"/>
              <a:tabLst>
                <a:tab pos="909955" algn="l"/>
              </a:tabLst>
            </a:pPr>
            <a:r>
              <a:rPr dirty="0" sz="1400">
                <a:latin typeface="Times New Roman"/>
                <a:cs typeface="Times New Roman"/>
              </a:rPr>
              <a:t>Победитель</a:t>
            </a:r>
            <a:r>
              <a:rPr dirty="0" sz="1400" spc="220">
                <a:latin typeface="Times New Roman"/>
                <a:cs typeface="Times New Roman"/>
              </a:rPr>
              <a:t>   </a:t>
            </a:r>
            <a:r>
              <a:rPr dirty="0" sz="1400">
                <a:latin typeface="Times New Roman"/>
                <a:cs typeface="Times New Roman"/>
              </a:rPr>
              <a:t>Конкурса</a:t>
            </a:r>
            <a:r>
              <a:rPr dirty="0" sz="1400" spc="229">
                <a:latin typeface="Times New Roman"/>
                <a:cs typeface="Times New Roman"/>
              </a:rPr>
              <a:t>   </a:t>
            </a:r>
            <a:r>
              <a:rPr dirty="0" sz="1400">
                <a:latin typeface="Times New Roman"/>
                <a:cs typeface="Times New Roman"/>
              </a:rPr>
              <a:t>и</a:t>
            </a:r>
            <a:r>
              <a:rPr dirty="0" sz="1400" spc="229">
                <a:latin typeface="Times New Roman"/>
                <a:cs typeface="Times New Roman"/>
              </a:rPr>
              <a:t>   </a:t>
            </a:r>
            <a:r>
              <a:rPr dirty="0" sz="1400">
                <a:latin typeface="Times New Roman"/>
                <a:cs typeface="Times New Roman"/>
              </a:rPr>
              <a:t>дипломанты</a:t>
            </a:r>
            <a:r>
              <a:rPr dirty="0" sz="1400" spc="229">
                <a:latin typeface="Times New Roman"/>
                <a:cs typeface="Times New Roman"/>
              </a:rPr>
              <a:t>   </a:t>
            </a:r>
            <a:r>
              <a:rPr dirty="0" sz="1400">
                <a:latin typeface="Times New Roman"/>
                <a:cs typeface="Times New Roman"/>
              </a:rPr>
              <a:t>будут</a:t>
            </a:r>
            <a:r>
              <a:rPr dirty="0" sz="1400" spc="225">
                <a:latin typeface="Times New Roman"/>
                <a:cs typeface="Times New Roman"/>
              </a:rPr>
              <a:t>   </a:t>
            </a:r>
            <a:r>
              <a:rPr dirty="0" sz="1400" spc="-10">
                <a:latin typeface="Times New Roman"/>
                <a:cs typeface="Times New Roman"/>
              </a:rPr>
              <a:t>объявлены </a:t>
            </a:r>
            <a:r>
              <a:rPr dirty="0" sz="1400">
                <a:latin typeface="Times New Roman"/>
                <a:cs typeface="Times New Roman"/>
              </a:rPr>
              <a:t>в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марте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2025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года,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итоги</a:t>
            </a:r>
            <a:r>
              <a:rPr dirty="0" sz="1400" spc="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Конкурса</a:t>
            </a:r>
            <a:r>
              <a:rPr dirty="0" sz="1400" spc="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–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опубликованы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на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официальных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сайтах </a:t>
            </a:r>
            <a:r>
              <a:rPr dirty="0" sz="1400">
                <a:latin typeface="Times New Roman"/>
                <a:cs typeface="Times New Roman"/>
              </a:rPr>
              <a:t>Организаторов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и</a:t>
            </a:r>
            <a:r>
              <a:rPr dirty="0" sz="1400" spc="-10">
                <a:latin typeface="Times New Roman"/>
                <a:cs typeface="Times New Roman"/>
              </a:rPr>
              <a:t> Соорганизаторов Конкурса.</a:t>
            </a:r>
            <a:endParaRPr sz="14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310"/>
              </a:spcBef>
              <a:buFont typeface="Times New Roman"/>
              <a:buAutoNum type="arabicPeriod"/>
            </a:pPr>
            <a:endParaRPr sz="1400">
              <a:latin typeface="Times New Roman"/>
              <a:cs typeface="Times New Roman"/>
            </a:endParaRPr>
          </a:p>
          <a:p>
            <a:pPr algn="just" marL="461645">
              <a:lnSpc>
                <a:spcPct val="100000"/>
              </a:lnSpc>
              <a:spcBef>
                <a:spcPts val="5"/>
              </a:spcBef>
            </a:pPr>
            <a:r>
              <a:rPr dirty="0" sz="1400">
                <a:latin typeface="Times New Roman"/>
                <a:cs typeface="Times New Roman"/>
              </a:rPr>
              <a:t>Контактные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лица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по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организации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Конкурса:</a:t>
            </a:r>
            <a:endParaRPr sz="1400">
              <a:latin typeface="Times New Roman"/>
              <a:cs typeface="Times New Roman"/>
            </a:endParaRPr>
          </a:p>
          <a:p>
            <a:pPr algn="just" lvl="1" marL="12700" marR="5080" indent="897255">
              <a:lnSpc>
                <a:spcPct val="107100"/>
              </a:lnSpc>
              <a:buAutoNum type="arabicPeriod" startAt="3"/>
              <a:tabLst>
                <a:tab pos="909955" algn="l"/>
              </a:tabLst>
            </a:pPr>
            <a:r>
              <a:rPr dirty="0" sz="1400">
                <a:latin typeface="Times New Roman"/>
                <a:cs typeface="Times New Roman"/>
              </a:rPr>
              <a:t>-</a:t>
            </a:r>
            <a:r>
              <a:rPr dirty="0" sz="1400" spc="280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Миронова</a:t>
            </a:r>
            <a:r>
              <a:rPr dirty="0" sz="1400" spc="285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Наталия</a:t>
            </a:r>
            <a:r>
              <a:rPr dirty="0" sz="1400" spc="280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Евгеньевна</a:t>
            </a:r>
            <a:r>
              <a:rPr dirty="0" sz="1400" spc="285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–</a:t>
            </a:r>
            <a:r>
              <a:rPr dirty="0" sz="1400" spc="285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секретарь</a:t>
            </a:r>
            <a:r>
              <a:rPr dirty="0" sz="1400" spc="275">
                <a:latin typeface="Times New Roman"/>
                <a:cs typeface="Times New Roman"/>
              </a:rPr>
              <a:t>  </a:t>
            </a:r>
            <a:r>
              <a:rPr dirty="0" sz="1400" spc="-10">
                <a:latin typeface="Times New Roman"/>
                <a:cs typeface="Times New Roman"/>
              </a:rPr>
              <a:t>конкурсной </a:t>
            </a:r>
            <a:r>
              <a:rPr dirty="0" sz="1400">
                <a:latin typeface="Times New Roman"/>
                <a:cs typeface="Times New Roman"/>
              </a:rPr>
              <a:t>комиссии,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телефон: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8</a:t>
            </a:r>
            <a:r>
              <a:rPr dirty="0" sz="1400" spc="2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(920)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316-</a:t>
            </a:r>
            <a:r>
              <a:rPr dirty="0" sz="1400" spc="-10">
                <a:latin typeface="Times New Roman"/>
                <a:cs typeface="Times New Roman"/>
              </a:rPr>
              <a:t>98-</a:t>
            </a:r>
            <a:r>
              <a:rPr dirty="0" sz="1400">
                <a:latin typeface="Times New Roman"/>
                <a:cs typeface="Times New Roman"/>
              </a:rPr>
              <a:t>87,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на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обработку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персональных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данных </a:t>
            </a:r>
            <a:r>
              <a:rPr dirty="0" sz="1400">
                <a:latin typeface="Times New Roman"/>
                <a:cs typeface="Times New Roman"/>
              </a:rPr>
              <a:t>и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публикацию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Эскиза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памятника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(конкурсной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работы) в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сборниках, </a:t>
            </a:r>
            <a:r>
              <a:rPr dirty="0" sz="1400" spc="-10">
                <a:latin typeface="Times New Roman"/>
                <a:cs typeface="Times New Roman"/>
              </a:rPr>
              <a:t>альбомах </a:t>
            </a:r>
            <a:r>
              <a:rPr dirty="0" sz="1400">
                <a:latin typeface="Times New Roman"/>
                <a:cs typeface="Times New Roman"/>
              </a:rPr>
              <a:t>и</a:t>
            </a:r>
            <a:r>
              <a:rPr dirty="0" sz="1400" spc="3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иных</a:t>
            </a:r>
            <a:r>
              <a:rPr dirty="0" sz="1400" spc="3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проектах,</a:t>
            </a:r>
            <a:r>
              <a:rPr dirty="0" sz="1400" spc="3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реализуемых</a:t>
            </a:r>
            <a:r>
              <a:rPr dirty="0" sz="1400" spc="3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Федеральным</a:t>
            </a:r>
            <a:r>
              <a:rPr dirty="0" sz="1400" spc="3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казначейством</a:t>
            </a:r>
            <a:r>
              <a:rPr dirty="0" sz="1400" spc="3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или</a:t>
            </a:r>
            <a:r>
              <a:rPr dirty="0" sz="1400" spc="3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при</a:t>
            </a:r>
            <a:r>
              <a:rPr dirty="0" sz="1400" spc="409">
                <a:latin typeface="Times New Roman"/>
                <a:cs typeface="Times New Roman"/>
              </a:rPr>
              <a:t> </a:t>
            </a:r>
            <a:r>
              <a:rPr dirty="0" sz="1400" spc="-25">
                <a:latin typeface="Times New Roman"/>
                <a:cs typeface="Times New Roman"/>
              </a:rPr>
              <a:t>его </a:t>
            </a:r>
            <a:r>
              <a:rPr dirty="0" sz="1400">
                <a:latin typeface="Times New Roman"/>
                <a:cs typeface="Times New Roman"/>
              </a:rPr>
              <a:t>поддержке,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согласно</a:t>
            </a:r>
            <a:r>
              <a:rPr dirty="0" sz="1400" spc="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Приложениям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к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Положению</a:t>
            </a:r>
            <a:r>
              <a:rPr dirty="0" sz="1400" spc="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№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1</a:t>
            </a:r>
            <a:r>
              <a:rPr dirty="0" sz="1400" spc="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и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№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2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(в</a:t>
            </a:r>
            <a:r>
              <a:rPr dirty="0" sz="1400" spc="5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зависимости </a:t>
            </a:r>
            <a:r>
              <a:rPr dirty="0" sz="1400">
                <a:latin typeface="Times New Roman"/>
                <a:cs typeface="Times New Roman"/>
              </a:rPr>
              <a:t>от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возраста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участника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Конкурса).</a:t>
            </a:r>
            <a:endParaRPr sz="1400">
              <a:latin typeface="Times New Roman"/>
              <a:cs typeface="Times New Roman"/>
            </a:endParaRPr>
          </a:p>
          <a:p>
            <a:pPr algn="just" marL="461645">
              <a:lnSpc>
                <a:spcPct val="100000"/>
              </a:lnSpc>
              <a:spcBef>
                <a:spcPts val="120"/>
              </a:spcBef>
            </a:pPr>
            <a:r>
              <a:rPr dirty="0" sz="1400">
                <a:latin typeface="Times New Roman"/>
                <a:cs typeface="Times New Roman"/>
              </a:rPr>
              <a:t>: </a:t>
            </a:r>
            <a:r>
              <a:rPr dirty="0" sz="1400" spc="-10">
                <a:latin typeface="Times New Roman"/>
                <a:cs typeface="Times New Roman"/>
                <a:hlinkClick r:id="rId2"/>
              </a:rPr>
              <a:t>nemironova@roskazna.ru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 indent="448945">
              <a:lnSpc>
                <a:spcPct val="107100"/>
              </a:lnSpc>
            </a:pPr>
            <a:r>
              <a:rPr dirty="0" sz="1400">
                <a:latin typeface="Times New Roman"/>
                <a:cs typeface="Times New Roman"/>
              </a:rPr>
              <a:t>-</a:t>
            </a:r>
            <a:r>
              <a:rPr dirty="0" sz="1400" spc="4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Григорян</a:t>
            </a:r>
            <a:r>
              <a:rPr dirty="0" sz="1400" spc="4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Елена</a:t>
            </a:r>
            <a:r>
              <a:rPr dirty="0" sz="1400" spc="4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Валентиновна,</a:t>
            </a:r>
            <a:r>
              <a:rPr dirty="0" sz="1400" spc="4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телефон:</a:t>
            </a:r>
            <a:r>
              <a:rPr dirty="0" sz="1400" spc="4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8(915)</a:t>
            </a:r>
            <a:r>
              <a:rPr dirty="0" sz="1400" spc="4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322-</a:t>
            </a:r>
            <a:r>
              <a:rPr dirty="0" sz="1400" spc="-10">
                <a:latin typeface="Times New Roman"/>
                <a:cs typeface="Times New Roman"/>
              </a:rPr>
              <a:t>20-</a:t>
            </a:r>
            <a:r>
              <a:rPr dirty="0" sz="1400">
                <a:latin typeface="Times New Roman"/>
                <a:cs typeface="Times New Roman"/>
              </a:rPr>
              <a:t>47,</a:t>
            </a:r>
            <a:r>
              <a:rPr dirty="0" sz="1400" spc="41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e-mail: </a:t>
            </a:r>
            <a:r>
              <a:rPr dirty="0" sz="1400" spc="-10">
                <a:latin typeface="Times New Roman"/>
                <a:cs typeface="Times New Roman"/>
                <a:hlinkClick r:id="rId3"/>
              </a:rPr>
              <a:t>GrigoranEV@roskazna.ru.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Григорян Елена Валентиновна</dc:creator>
  <dcterms:created xsi:type="dcterms:W3CDTF">2025-02-10T04:51:37Z</dcterms:created>
  <dcterms:modified xsi:type="dcterms:W3CDTF">2025-02-10T04:51:37Z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2024-11-28T00:00:00Z</vt:filetime>
  </property>
  <property fmtid="{D5CDD505-2E9C-101B-9397-08002B2CF9AE}" pid="3" name="Creator">
    <vt:lpwstr>Microsoft® Word 2013</vt:lpwstr>
  </property>
  <property fmtid="{D5CDD505-2E9C-101B-9397-08002B2CF9AE}" pid="4" name="LastSaved">
    <vt:filetime>2025-02-10T00:00:00Z</vt:filetime>
  </property>
  <property fmtid="{D5CDD505-2E9C-101B-9397-08002B2CF9AE}" pid="5" name="Producer">
    <vt:lpwstr>Microsoft® Word 2013</vt:lpwstr>
  </property>
</Properties>
</file>